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hyperlink" Target="https://www.facebook.com/DallasOregonFireEms?__cft__%5B0%5D=AZWBggDn0EGOXspGOsNV3LS19hZ1gRZPh810Vi9bRJzZtoZ2QD-FgZd4nYgC47Pahuwqyr9lBt0mWGNvFrofZE67Zv3XbCdsjeFMTdxR5pfdmN0gmVnN0rl6BfY8E6w_DJlFJOUhWvh-SXIXamuaN24tNxZPEN4HO8FGcCZDYl5OIxZy5U9esWrf8crDd_bvqPa1lx4Xcq94pvACy6pwXCKm&amp;__tn__=-%5DK-R" TargetMode="External"/><Relationship Id="rId4" Type="http://schemas.openxmlformats.org/officeDocument/2006/relationships/hyperlink" Target="https://www.facebook.com/swpolkfd?__cft__%5B0%5D=AZWBggDn0EGOXspGOsNV3LS19hZ1gRZPh810Vi9bRJzZtoZ2QD-FgZd4nYgC47Pahuwqyr9lBt0mWGNvFrofZE67Zv3XbCdsjeFMTdxR5pfdmN0gmVnN0rl6BfY8E6w_DJlFJOUhWvh-SXIXamuaN24tNxZPEN4HO8FGcCZDYl5OIxZy5U9esWrf8crDd_bvqPa1lx4Xcq94pvACy6pwXCKm&amp;__tn__=-%5DK-R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polk1.org/office-assistant-full-time-position-begins-september-2-2025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www.constantcontact.com/legal/customer-contact-data-notice" TargetMode="External"/><Relationship Id="rId5" Type="http://schemas.openxmlformats.org/officeDocument/2006/relationships/image" Target="../media/image1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152" y="2741622"/>
            <a:ext cx="5854065" cy="7317105"/>
          </a:xfrm>
          <a:custGeom>
            <a:avLst/>
            <a:gdLst/>
            <a:ahLst/>
            <a:cxnLst/>
            <a:rect l="l" t="t" r="r" b="b"/>
            <a:pathLst>
              <a:path w="5854065" h="7317105">
                <a:moveTo>
                  <a:pt x="0" y="7316778"/>
                </a:moveTo>
                <a:lnTo>
                  <a:pt x="5853997" y="7316778"/>
                </a:lnTo>
                <a:lnTo>
                  <a:pt x="5853997" y="0"/>
                </a:lnTo>
                <a:lnTo>
                  <a:pt x="0" y="0"/>
                </a:lnTo>
                <a:lnTo>
                  <a:pt x="0" y="7316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6152" y="146349"/>
            <a:ext cx="5854065" cy="2088514"/>
          </a:xfrm>
          <a:custGeom>
            <a:avLst/>
            <a:gdLst/>
            <a:ahLst/>
            <a:cxnLst/>
            <a:rect l="l" t="t" r="r" b="b"/>
            <a:pathLst>
              <a:path w="5854065" h="2088514">
                <a:moveTo>
                  <a:pt x="0" y="0"/>
                </a:moveTo>
                <a:lnTo>
                  <a:pt x="5853997" y="0"/>
                </a:lnTo>
                <a:lnTo>
                  <a:pt x="5853997" y="2087925"/>
                </a:lnTo>
                <a:lnTo>
                  <a:pt x="0" y="20879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56152" y="2234275"/>
            <a:ext cx="5854065" cy="507365"/>
          </a:xfrm>
          <a:custGeom>
            <a:avLst/>
            <a:gdLst/>
            <a:ahLst/>
            <a:cxnLst/>
            <a:rect l="l" t="t" r="r" b="b"/>
            <a:pathLst>
              <a:path w="5854065" h="507364">
                <a:moveTo>
                  <a:pt x="0" y="0"/>
                </a:moveTo>
                <a:lnTo>
                  <a:pt x="5853997" y="0"/>
                </a:lnTo>
                <a:lnTo>
                  <a:pt x="5853997" y="507346"/>
                </a:lnTo>
                <a:lnTo>
                  <a:pt x="0" y="507346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51286" y="2848945"/>
            <a:ext cx="5464175" cy="0"/>
          </a:xfrm>
          <a:custGeom>
            <a:avLst/>
            <a:gdLst/>
            <a:ahLst/>
            <a:cxnLst/>
            <a:rect l="l" t="t" r="r" b="b"/>
            <a:pathLst>
              <a:path w="5464175" h="0">
                <a:moveTo>
                  <a:pt x="0" y="0"/>
                </a:moveTo>
                <a:lnTo>
                  <a:pt x="5463731" y="0"/>
                </a:lnTo>
              </a:path>
            </a:pathLst>
          </a:custGeom>
          <a:ln w="19513">
            <a:solidFill>
              <a:srgbClr val="D724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51286" y="7161390"/>
            <a:ext cx="5464175" cy="0"/>
          </a:xfrm>
          <a:custGeom>
            <a:avLst/>
            <a:gdLst/>
            <a:ahLst/>
            <a:cxnLst/>
            <a:rect l="l" t="t" r="r" b="b"/>
            <a:pathLst>
              <a:path w="5464175" h="0">
                <a:moveTo>
                  <a:pt x="0" y="0"/>
                </a:moveTo>
                <a:lnTo>
                  <a:pt x="5463731" y="0"/>
                </a:lnTo>
              </a:path>
            </a:pathLst>
          </a:custGeom>
          <a:ln w="19513">
            <a:solidFill>
              <a:srgbClr val="D724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51286" y="7268713"/>
            <a:ext cx="5464175" cy="2790190"/>
          </a:xfrm>
          <a:custGeom>
            <a:avLst/>
            <a:gdLst/>
            <a:ahLst/>
            <a:cxnLst/>
            <a:rect l="l" t="t" r="r" b="b"/>
            <a:pathLst>
              <a:path w="5464175" h="2790190">
                <a:moveTo>
                  <a:pt x="0" y="0"/>
                </a:moveTo>
                <a:lnTo>
                  <a:pt x="5463731" y="0"/>
                </a:lnTo>
                <a:lnTo>
                  <a:pt x="5463731" y="2789686"/>
                </a:lnTo>
                <a:lnTo>
                  <a:pt x="0" y="2789686"/>
                </a:lnTo>
                <a:lnTo>
                  <a:pt x="0" y="0"/>
                </a:lnTo>
                <a:close/>
              </a:path>
            </a:pathLst>
          </a:custGeom>
          <a:solidFill>
            <a:srgbClr val="F9FB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02549" y="243916"/>
            <a:ext cx="3951448" cy="1892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298010" y="2280115"/>
            <a:ext cx="1152525" cy="341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50" spc="-110" b="1">
                <a:latin typeface="Arial"/>
                <a:cs typeface="Arial"/>
              </a:rPr>
              <a:t>July</a:t>
            </a:r>
            <a:r>
              <a:rPr dirty="0" sz="2050" spc="-55" b="1">
                <a:latin typeface="Arial"/>
                <a:cs typeface="Arial"/>
              </a:rPr>
              <a:t> </a:t>
            </a:r>
            <a:r>
              <a:rPr dirty="0" sz="2050" spc="5" b="1">
                <a:latin typeface="Arial"/>
                <a:cs typeface="Arial"/>
              </a:rPr>
              <a:t>2025</a:t>
            </a:r>
            <a:endParaRPr sz="20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6152" y="2956268"/>
            <a:ext cx="5853997" cy="3902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33719" y="7665794"/>
            <a:ext cx="4989195" cy="2256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00" spc="15">
                <a:solidFill>
                  <a:srgbClr val="3D3E3D"/>
                </a:solidFill>
                <a:latin typeface="Franklin Gothic Medium"/>
                <a:cs typeface="Franklin Gothic Medium"/>
              </a:rPr>
              <a:t>Welcome </a:t>
            </a:r>
            <a:r>
              <a:rPr dirty="0" sz="1500" spc="10">
                <a:solidFill>
                  <a:srgbClr val="3D3E3D"/>
                </a:solidFill>
                <a:latin typeface="Franklin Gothic Medium"/>
                <a:cs typeface="Franklin Gothic Medium"/>
              </a:rPr>
              <a:t>to the Polk County Fire </a:t>
            </a:r>
            <a:r>
              <a:rPr dirty="0" sz="1500" spc="5">
                <a:solidFill>
                  <a:srgbClr val="3D3E3D"/>
                </a:solidFill>
                <a:latin typeface="Franklin Gothic Medium"/>
                <a:cs typeface="Franklin Gothic Medium"/>
              </a:rPr>
              <a:t>District </a:t>
            </a:r>
            <a:r>
              <a:rPr dirty="0" sz="1500" spc="10">
                <a:solidFill>
                  <a:srgbClr val="3D3E3D"/>
                </a:solidFill>
                <a:latin typeface="Franklin Gothic Medium"/>
                <a:cs typeface="Franklin Gothic Medium"/>
              </a:rPr>
              <a:t>No.1</a:t>
            </a:r>
            <a:r>
              <a:rPr dirty="0" sz="1500" spc="-5">
                <a:solidFill>
                  <a:srgbClr val="3D3E3D"/>
                </a:solidFill>
                <a:latin typeface="Franklin Gothic Medium"/>
                <a:cs typeface="Franklin Gothic Medium"/>
              </a:rPr>
              <a:t> </a:t>
            </a:r>
            <a:r>
              <a:rPr dirty="0" sz="1500" spc="10">
                <a:solidFill>
                  <a:srgbClr val="3D3E3D"/>
                </a:solidFill>
                <a:latin typeface="Franklin Gothic Medium"/>
                <a:cs typeface="Franklin Gothic Medium"/>
              </a:rPr>
              <a:t>newsletter!</a:t>
            </a:r>
            <a:endParaRPr sz="15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28000"/>
              </a:lnSpc>
              <a:spcBef>
                <a:spcPts val="1430"/>
              </a:spcBef>
            </a:pPr>
            <a:r>
              <a:rPr dirty="0" sz="1350" spc="15">
                <a:latin typeface="Arial"/>
                <a:cs typeface="Arial"/>
              </a:rPr>
              <a:t>Each </a:t>
            </a:r>
            <a:r>
              <a:rPr dirty="0" sz="1350" spc="10">
                <a:latin typeface="Arial"/>
                <a:cs typeface="Arial"/>
              </a:rPr>
              <a:t>month, </a:t>
            </a:r>
            <a:r>
              <a:rPr dirty="0" sz="1350" spc="15">
                <a:latin typeface="Arial"/>
                <a:cs typeface="Arial"/>
              </a:rPr>
              <a:t>we </a:t>
            </a:r>
            <a:r>
              <a:rPr dirty="0" sz="1350" spc="10">
                <a:latin typeface="Arial"/>
                <a:cs typeface="Arial"/>
              </a:rPr>
              <a:t>share updates </a:t>
            </a:r>
            <a:r>
              <a:rPr dirty="0" sz="1350" spc="15">
                <a:latin typeface="Arial"/>
                <a:cs typeface="Arial"/>
              </a:rPr>
              <a:t>on </a:t>
            </a:r>
            <a:r>
              <a:rPr dirty="0" sz="1350" spc="5">
                <a:latin typeface="Arial"/>
                <a:cs typeface="Arial"/>
              </a:rPr>
              <a:t>fire safety, </a:t>
            </a:r>
            <a:r>
              <a:rPr dirty="0" sz="1350" spc="10">
                <a:latin typeface="Arial"/>
                <a:cs typeface="Arial"/>
              </a:rPr>
              <a:t>community  outreach, </a:t>
            </a:r>
            <a:r>
              <a:rPr dirty="0" sz="1350" spc="15">
                <a:latin typeface="Arial"/>
                <a:cs typeface="Arial"/>
              </a:rPr>
              <a:t>new </a:t>
            </a:r>
            <a:r>
              <a:rPr dirty="0" sz="1350" spc="5">
                <a:latin typeface="Arial"/>
                <a:cs typeface="Arial"/>
              </a:rPr>
              <a:t>initiatives, </a:t>
            </a:r>
            <a:r>
              <a:rPr dirty="0" sz="1350" spc="10">
                <a:latin typeface="Arial"/>
                <a:cs typeface="Arial"/>
              </a:rPr>
              <a:t>and the hard-working </a:t>
            </a:r>
            <a:r>
              <a:rPr dirty="0" sz="1350" spc="15">
                <a:latin typeface="Arial"/>
                <a:cs typeface="Arial"/>
              </a:rPr>
              <a:t>men </a:t>
            </a:r>
            <a:r>
              <a:rPr dirty="0" sz="1350" spc="10">
                <a:latin typeface="Arial"/>
                <a:cs typeface="Arial"/>
              </a:rPr>
              <a:t>and </a:t>
            </a:r>
            <a:r>
              <a:rPr dirty="0" sz="1350" spc="15">
                <a:latin typeface="Arial"/>
                <a:cs typeface="Arial"/>
              </a:rPr>
              <a:t>women  </a:t>
            </a:r>
            <a:r>
              <a:rPr dirty="0" sz="1350" spc="10">
                <a:latin typeface="Arial"/>
                <a:cs typeface="Arial"/>
              </a:rPr>
              <a:t>of Polk County Fire </a:t>
            </a:r>
            <a:r>
              <a:rPr dirty="0" sz="1350" spc="5">
                <a:latin typeface="Arial"/>
                <a:cs typeface="Arial"/>
              </a:rPr>
              <a:t>District </a:t>
            </a:r>
            <a:r>
              <a:rPr dirty="0" sz="1350" spc="10">
                <a:latin typeface="Arial"/>
                <a:cs typeface="Arial"/>
              </a:rPr>
              <a:t>No. 1. Whether you're looking </a:t>
            </a:r>
            <a:r>
              <a:rPr dirty="0" sz="1350" spc="5">
                <a:latin typeface="Arial"/>
                <a:cs typeface="Arial"/>
              </a:rPr>
              <a:t>for  </a:t>
            </a:r>
            <a:r>
              <a:rPr dirty="0" sz="1350" spc="10">
                <a:latin typeface="Arial"/>
                <a:cs typeface="Arial"/>
              </a:rPr>
              <a:t>safety </a:t>
            </a:r>
            <a:r>
              <a:rPr dirty="0" sz="1350" spc="5">
                <a:latin typeface="Arial"/>
                <a:cs typeface="Arial"/>
              </a:rPr>
              <a:t>tips, </a:t>
            </a:r>
            <a:r>
              <a:rPr dirty="0" sz="1350" spc="10">
                <a:latin typeface="Arial"/>
                <a:cs typeface="Arial"/>
              </a:rPr>
              <a:t>upcoming events, or updates </a:t>
            </a:r>
            <a:r>
              <a:rPr dirty="0" sz="1350" spc="15">
                <a:latin typeface="Arial"/>
                <a:cs typeface="Arial"/>
              </a:rPr>
              <a:t>on </a:t>
            </a:r>
            <a:r>
              <a:rPr dirty="0" sz="1350" spc="10">
                <a:latin typeface="Arial"/>
                <a:cs typeface="Arial"/>
              </a:rPr>
              <a:t>our </a:t>
            </a:r>
            <a:r>
              <a:rPr dirty="0" sz="1350" spc="5">
                <a:latin typeface="Arial"/>
                <a:cs typeface="Arial"/>
              </a:rPr>
              <a:t>services, this  </a:t>
            </a:r>
            <a:r>
              <a:rPr dirty="0" sz="1350" spc="10">
                <a:latin typeface="Arial"/>
                <a:cs typeface="Arial"/>
              </a:rPr>
              <a:t>newsletter </a:t>
            </a:r>
            <a:r>
              <a:rPr dirty="0" sz="1350" spc="5">
                <a:latin typeface="Arial"/>
                <a:cs typeface="Arial"/>
              </a:rPr>
              <a:t>is </a:t>
            </a:r>
            <a:r>
              <a:rPr dirty="0" sz="1350" spc="10">
                <a:latin typeface="Arial"/>
                <a:cs typeface="Arial"/>
              </a:rPr>
              <a:t>your go-to source </a:t>
            </a:r>
            <a:r>
              <a:rPr dirty="0" sz="1350" spc="5">
                <a:latin typeface="Arial"/>
                <a:cs typeface="Arial"/>
              </a:rPr>
              <a:t>for all </a:t>
            </a:r>
            <a:r>
              <a:rPr dirty="0" sz="1350" spc="10">
                <a:latin typeface="Arial"/>
                <a:cs typeface="Arial"/>
              </a:rPr>
              <a:t>things in our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district.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50" spc="10">
                <a:latin typeface="Arial"/>
                <a:cs typeface="Arial"/>
              </a:rPr>
              <a:t>Thank you </a:t>
            </a:r>
            <a:r>
              <a:rPr dirty="0" sz="1350" spc="5">
                <a:latin typeface="Arial"/>
                <a:cs typeface="Arial"/>
              </a:rPr>
              <a:t>for </a:t>
            </a:r>
            <a:r>
              <a:rPr dirty="0" sz="1350" spc="10">
                <a:latin typeface="Arial"/>
                <a:cs typeface="Arial"/>
              </a:rPr>
              <a:t>being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10">
                <a:latin typeface="Arial"/>
                <a:cs typeface="Arial"/>
              </a:rPr>
              <a:t>part of our community, and </a:t>
            </a:r>
            <a:r>
              <a:rPr dirty="0" sz="1350" spc="15">
                <a:latin typeface="Arial"/>
                <a:cs typeface="Arial"/>
              </a:rPr>
              <a:t>we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look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152" y="0"/>
            <a:ext cx="5854065" cy="819785"/>
          </a:xfrm>
          <a:custGeom>
            <a:avLst/>
            <a:gdLst/>
            <a:ahLst/>
            <a:cxnLst/>
            <a:rect l="l" t="t" r="r" b="b"/>
            <a:pathLst>
              <a:path w="5854065" h="819785">
                <a:moveTo>
                  <a:pt x="0" y="819559"/>
                </a:moveTo>
                <a:lnTo>
                  <a:pt x="5853997" y="819559"/>
                </a:lnTo>
                <a:lnTo>
                  <a:pt x="5853997" y="0"/>
                </a:lnTo>
                <a:lnTo>
                  <a:pt x="0" y="0"/>
                </a:lnTo>
                <a:lnTo>
                  <a:pt x="0" y="819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6152" y="1326906"/>
            <a:ext cx="5854065" cy="8731885"/>
          </a:xfrm>
          <a:custGeom>
            <a:avLst/>
            <a:gdLst/>
            <a:ahLst/>
            <a:cxnLst/>
            <a:rect l="l" t="t" r="r" b="b"/>
            <a:pathLst>
              <a:path w="5854065" h="8731885">
                <a:moveTo>
                  <a:pt x="0" y="8731494"/>
                </a:moveTo>
                <a:lnTo>
                  <a:pt x="5853997" y="8731494"/>
                </a:lnTo>
                <a:lnTo>
                  <a:pt x="5853997" y="0"/>
                </a:lnTo>
                <a:lnTo>
                  <a:pt x="0" y="0"/>
                </a:lnTo>
                <a:lnTo>
                  <a:pt x="0" y="8731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51286" y="0"/>
            <a:ext cx="5464175" cy="605155"/>
          </a:xfrm>
          <a:custGeom>
            <a:avLst/>
            <a:gdLst/>
            <a:ahLst/>
            <a:cxnLst/>
            <a:rect l="l" t="t" r="r" b="b"/>
            <a:pathLst>
              <a:path w="5464175" h="605155">
                <a:moveTo>
                  <a:pt x="0" y="0"/>
                </a:moveTo>
                <a:lnTo>
                  <a:pt x="5463731" y="0"/>
                </a:lnTo>
                <a:lnTo>
                  <a:pt x="5463731" y="604912"/>
                </a:lnTo>
                <a:lnTo>
                  <a:pt x="0" y="604912"/>
                </a:lnTo>
                <a:lnTo>
                  <a:pt x="0" y="0"/>
                </a:lnTo>
                <a:close/>
              </a:path>
            </a:pathLst>
          </a:custGeom>
          <a:solidFill>
            <a:srgbClr val="F9FB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51286" y="712236"/>
            <a:ext cx="5464175" cy="0"/>
          </a:xfrm>
          <a:custGeom>
            <a:avLst/>
            <a:gdLst/>
            <a:ahLst/>
            <a:cxnLst/>
            <a:rect l="l" t="t" r="r" b="b"/>
            <a:pathLst>
              <a:path w="5464175" h="0">
                <a:moveTo>
                  <a:pt x="0" y="0"/>
                </a:moveTo>
                <a:lnTo>
                  <a:pt x="5463731" y="0"/>
                </a:lnTo>
              </a:path>
            </a:pathLst>
          </a:custGeom>
          <a:ln w="19513">
            <a:solidFill>
              <a:srgbClr val="D724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19768" y="1424472"/>
            <a:ext cx="2195249" cy="2741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56152" y="0"/>
            <a:ext cx="585406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9890">
              <a:lnSpc>
                <a:spcPct val="100000"/>
              </a:lnSpc>
              <a:spcBef>
                <a:spcPts val="130"/>
              </a:spcBef>
            </a:pPr>
            <a:r>
              <a:rPr dirty="0" sz="1350" spc="10">
                <a:latin typeface="Arial"/>
                <a:cs typeface="Arial"/>
              </a:rPr>
              <a:t>forward to keeping you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connected!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6152" y="819559"/>
            <a:ext cx="5854065" cy="507365"/>
          </a:xfrm>
          <a:prstGeom prst="rect">
            <a:avLst/>
          </a:prstGeom>
          <a:solidFill>
            <a:srgbClr val="B2B2B2"/>
          </a:solidFill>
        </p:spPr>
        <p:txBody>
          <a:bodyPr wrap="square" lIns="0" tIns="61594" rIns="0" bIns="0" rtlCol="0" vert="horz">
            <a:spAutoFit/>
          </a:bodyPr>
          <a:lstStyle/>
          <a:p>
            <a:pPr algn="ctr" marR="9525">
              <a:lnSpc>
                <a:spcPct val="100000"/>
              </a:lnSpc>
              <a:spcBef>
                <a:spcPts val="484"/>
              </a:spcBef>
            </a:pPr>
            <a:r>
              <a:rPr dirty="0" sz="2050" spc="-75" b="1">
                <a:latin typeface="Arial"/>
                <a:cs typeface="Arial"/>
              </a:rPr>
              <a:t>Chief's</a:t>
            </a:r>
            <a:r>
              <a:rPr dirty="0" sz="2050" b="1">
                <a:latin typeface="Arial"/>
                <a:cs typeface="Arial"/>
              </a:rPr>
              <a:t> </a:t>
            </a:r>
            <a:r>
              <a:rPr dirty="0" sz="2050" spc="-70" b="1">
                <a:latin typeface="Arial"/>
                <a:cs typeface="Arial"/>
              </a:rPr>
              <a:t>Corner</a:t>
            </a:r>
            <a:endParaRPr sz="2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8586" y="1382502"/>
            <a:ext cx="5487035" cy="8539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2374900">
              <a:lnSpc>
                <a:spcPct val="100000"/>
              </a:lnSpc>
              <a:spcBef>
                <a:spcPts val="130"/>
              </a:spcBef>
            </a:pPr>
            <a:r>
              <a:rPr dirty="0" sz="1350" spc="10">
                <a:latin typeface="Arial"/>
                <a:cs typeface="Arial"/>
              </a:rPr>
              <a:t>I’m often asked what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5">
                <a:latin typeface="Arial"/>
                <a:cs typeface="Arial"/>
              </a:rPr>
              <a:t>typical </a:t>
            </a:r>
            <a:r>
              <a:rPr dirty="0" sz="1350" spc="10">
                <a:latin typeface="Arial"/>
                <a:cs typeface="Arial"/>
              </a:rPr>
              <a:t>day looks  </a:t>
            </a:r>
            <a:r>
              <a:rPr dirty="0" sz="1350" spc="5">
                <a:latin typeface="Arial"/>
                <a:cs typeface="Arial"/>
              </a:rPr>
              <a:t>like </a:t>
            </a:r>
            <a:r>
              <a:rPr dirty="0" sz="1350" spc="10">
                <a:latin typeface="Arial"/>
                <a:cs typeface="Arial"/>
              </a:rPr>
              <a:t>at the </a:t>
            </a:r>
            <a:r>
              <a:rPr dirty="0" sz="1350" spc="5">
                <a:latin typeface="Arial"/>
                <a:cs typeface="Arial"/>
              </a:rPr>
              <a:t>fire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station.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Arial"/>
              <a:cs typeface="Arial"/>
            </a:endParaRPr>
          </a:p>
          <a:p>
            <a:pPr marL="12700" marR="2374900">
              <a:lnSpc>
                <a:spcPct val="100000"/>
              </a:lnSpc>
            </a:pPr>
            <a:r>
              <a:rPr dirty="0" sz="1350" spc="5">
                <a:latin typeface="Arial"/>
                <a:cs typeface="Arial"/>
              </a:rPr>
              <a:t>It </a:t>
            </a:r>
            <a:r>
              <a:rPr dirty="0" sz="1350" spc="10">
                <a:latin typeface="Arial"/>
                <a:cs typeface="Arial"/>
              </a:rPr>
              <a:t>sounds </a:t>
            </a:r>
            <a:r>
              <a:rPr dirty="0" sz="1350" spc="5">
                <a:latin typeface="Arial"/>
                <a:cs typeface="Arial"/>
              </a:rPr>
              <a:t>like </a:t>
            </a:r>
            <a:r>
              <a:rPr dirty="0" sz="1350" spc="15">
                <a:latin typeface="Arial"/>
                <a:cs typeface="Arial"/>
              </a:rPr>
              <a:t>an </a:t>
            </a:r>
            <a:r>
              <a:rPr dirty="0" sz="1350" spc="10">
                <a:latin typeface="Arial"/>
                <a:cs typeface="Arial"/>
              </a:rPr>
              <a:t>easy question: “What  does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10">
                <a:latin typeface="Arial"/>
                <a:cs typeface="Arial"/>
              </a:rPr>
              <a:t>day look </a:t>
            </a:r>
            <a:r>
              <a:rPr dirty="0" sz="1350" spc="5">
                <a:latin typeface="Arial"/>
                <a:cs typeface="Arial"/>
              </a:rPr>
              <a:t>like?” I </a:t>
            </a:r>
            <a:r>
              <a:rPr dirty="0" sz="1350" spc="10">
                <a:latin typeface="Arial"/>
                <a:cs typeface="Arial"/>
              </a:rPr>
              <a:t>explain </a:t>
            </a:r>
            <a:r>
              <a:rPr dirty="0" sz="1350" spc="5">
                <a:latin typeface="Arial"/>
                <a:cs typeface="Arial"/>
              </a:rPr>
              <a:t>that </a:t>
            </a:r>
            <a:r>
              <a:rPr dirty="0" sz="1350" spc="10">
                <a:latin typeface="Arial"/>
                <a:cs typeface="Arial"/>
              </a:rPr>
              <a:t>in  the </a:t>
            </a:r>
            <a:r>
              <a:rPr dirty="0" sz="1350" spc="5">
                <a:latin typeface="Arial"/>
                <a:cs typeface="Arial"/>
              </a:rPr>
              <a:t>fire service, it really </a:t>
            </a:r>
            <a:r>
              <a:rPr dirty="0" sz="1350" spc="10">
                <a:latin typeface="Arial"/>
                <a:cs typeface="Arial"/>
              </a:rPr>
              <a:t>depends </a:t>
            </a:r>
            <a:r>
              <a:rPr dirty="0" sz="1350" spc="15">
                <a:latin typeface="Arial"/>
                <a:cs typeface="Arial"/>
              </a:rPr>
              <a:t>on </a:t>
            </a:r>
            <a:r>
              <a:rPr dirty="0" sz="1350" spc="10">
                <a:latin typeface="Arial"/>
                <a:cs typeface="Arial"/>
              </a:rPr>
              <a:t>the  time of year. There </a:t>
            </a:r>
            <a:r>
              <a:rPr dirty="0" sz="1350" spc="5">
                <a:latin typeface="Arial"/>
                <a:cs typeface="Arial"/>
              </a:rPr>
              <a:t>is </a:t>
            </a:r>
            <a:r>
              <a:rPr dirty="0" sz="1350" spc="10">
                <a:latin typeface="Arial"/>
                <a:cs typeface="Arial"/>
              </a:rPr>
              <a:t>always work to </a:t>
            </a:r>
            <a:r>
              <a:rPr dirty="0" sz="1350" spc="15">
                <a:latin typeface="Arial"/>
                <a:cs typeface="Arial"/>
              </a:rPr>
              <a:t>be  </a:t>
            </a:r>
            <a:r>
              <a:rPr dirty="0" sz="1350" spc="10">
                <a:latin typeface="Arial"/>
                <a:cs typeface="Arial"/>
              </a:rPr>
              <a:t>done, but sometime in June, </a:t>
            </a:r>
            <a:r>
              <a:rPr dirty="0" sz="1350" spc="15">
                <a:latin typeface="Arial"/>
                <a:cs typeface="Arial"/>
              </a:rPr>
              <a:t>we  </a:t>
            </a:r>
            <a:r>
              <a:rPr dirty="0" sz="1350" spc="5">
                <a:latin typeface="Arial"/>
                <a:cs typeface="Arial"/>
              </a:rPr>
              <a:t>transition </a:t>
            </a:r>
            <a:r>
              <a:rPr dirty="0" sz="1350" spc="10">
                <a:latin typeface="Arial"/>
                <a:cs typeface="Arial"/>
              </a:rPr>
              <a:t>to taking things day by day. </a:t>
            </a:r>
            <a:r>
              <a:rPr dirty="0" sz="1350" spc="5">
                <a:latin typeface="Arial"/>
                <a:cs typeface="Arial"/>
              </a:rPr>
              <a:t>I  tell </a:t>
            </a:r>
            <a:r>
              <a:rPr dirty="0" sz="1350" spc="10">
                <a:latin typeface="Arial"/>
                <a:cs typeface="Arial"/>
              </a:rPr>
              <a:t>people </a:t>
            </a:r>
            <a:r>
              <a:rPr dirty="0" sz="1350" spc="5">
                <a:latin typeface="Arial"/>
                <a:cs typeface="Arial"/>
              </a:rPr>
              <a:t>that, </a:t>
            </a:r>
            <a:r>
              <a:rPr dirty="0" sz="1350" spc="10">
                <a:latin typeface="Arial"/>
                <a:cs typeface="Arial"/>
              </a:rPr>
              <a:t>through the summer,  even Chief </a:t>
            </a:r>
            <a:r>
              <a:rPr dirty="0" sz="1350" spc="5">
                <a:latin typeface="Arial"/>
                <a:cs typeface="Arial"/>
              </a:rPr>
              <a:t>officers </a:t>
            </a:r>
            <a:r>
              <a:rPr dirty="0" sz="1350" spc="10">
                <a:latin typeface="Arial"/>
                <a:cs typeface="Arial"/>
              </a:rPr>
              <a:t>are </a:t>
            </a:r>
            <a:r>
              <a:rPr dirty="0" sz="1350" spc="5">
                <a:latin typeface="Arial"/>
                <a:cs typeface="Arial"/>
              </a:rPr>
              <a:t>“operationally  oriented.” </a:t>
            </a:r>
            <a:r>
              <a:rPr dirty="0" sz="1350" spc="10">
                <a:latin typeface="Arial"/>
                <a:cs typeface="Arial"/>
              </a:rPr>
              <a:t>Wednesday, July 9, </a:t>
            </a:r>
            <a:r>
              <a:rPr dirty="0" sz="1350" spc="5">
                <a:latin typeface="Arial"/>
                <a:cs typeface="Arial"/>
              </a:rPr>
              <a:t>is </a:t>
            </a:r>
            <a:r>
              <a:rPr dirty="0" sz="1350" spc="15">
                <a:latin typeface="Arial"/>
                <a:cs typeface="Arial"/>
              </a:rPr>
              <a:t>a  </a:t>
            </a:r>
            <a:r>
              <a:rPr dirty="0" sz="1350" spc="10">
                <a:latin typeface="Arial"/>
                <a:cs typeface="Arial"/>
              </a:rPr>
              <a:t>perfect example of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this.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ts val="1614"/>
              </a:lnSpc>
              <a:spcBef>
                <a:spcPts val="5"/>
              </a:spcBef>
            </a:pPr>
            <a:r>
              <a:rPr dirty="0" sz="1350" spc="15">
                <a:latin typeface="Arial"/>
                <a:cs typeface="Arial"/>
              </a:rPr>
              <a:t>When </a:t>
            </a:r>
            <a:r>
              <a:rPr dirty="0" sz="1350" spc="5">
                <a:latin typeface="Arial"/>
                <a:cs typeface="Arial"/>
              </a:rPr>
              <a:t>I </a:t>
            </a:r>
            <a:r>
              <a:rPr dirty="0" sz="1350" spc="10">
                <a:latin typeface="Arial"/>
                <a:cs typeface="Arial"/>
              </a:rPr>
              <a:t>arrived at work, there </a:t>
            </a:r>
            <a:r>
              <a:rPr dirty="0" sz="1350" spc="15">
                <a:latin typeface="Arial"/>
                <a:cs typeface="Arial"/>
              </a:rPr>
              <a:t>was a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list</a:t>
            </a:r>
            <a:endParaRPr sz="1350">
              <a:latin typeface="Arial"/>
              <a:cs typeface="Arial"/>
            </a:endParaRPr>
          </a:p>
          <a:p>
            <a:pPr marL="12700" marR="73660">
              <a:lnSpc>
                <a:spcPts val="1610"/>
              </a:lnSpc>
              <a:spcBef>
                <a:spcPts val="55"/>
              </a:spcBef>
            </a:pPr>
            <a:r>
              <a:rPr dirty="0" sz="1350" spc="10">
                <a:latin typeface="Arial"/>
                <a:cs typeface="Arial"/>
              </a:rPr>
              <a:t>of ongoing tasks needing </a:t>
            </a:r>
            <a:r>
              <a:rPr dirty="0" sz="1350" spc="5">
                <a:latin typeface="Arial"/>
                <a:cs typeface="Arial"/>
              </a:rPr>
              <a:t>attention: repairing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10">
                <a:latin typeface="Arial"/>
                <a:cs typeface="Arial"/>
              </a:rPr>
              <a:t>drinking </a:t>
            </a:r>
            <a:r>
              <a:rPr dirty="0" sz="1350" spc="5">
                <a:latin typeface="Arial"/>
                <a:cs typeface="Arial"/>
              </a:rPr>
              <a:t>fountain,  </a:t>
            </a:r>
            <a:r>
              <a:rPr dirty="0" sz="1350" spc="10">
                <a:latin typeface="Arial"/>
                <a:cs typeface="Arial"/>
              </a:rPr>
              <a:t>conducting the annual </a:t>
            </a:r>
            <a:r>
              <a:rPr dirty="0" sz="1350" spc="5">
                <a:latin typeface="Arial"/>
                <a:cs typeface="Arial"/>
              </a:rPr>
              <a:t>testing </a:t>
            </a:r>
            <a:r>
              <a:rPr dirty="0" sz="1350" spc="10">
                <a:latin typeface="Arial"/>
                <a:cs typeface="Arial"/>
              </a:rPr>
              <a:t>of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10">
                <a:latin typeface="Arial"/>
                <a:cs typeface="Arial"/>
              </a:rPr>
              <a:t>hose, and managing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10">
                <a:latin typeface="Arial"/>
                <a:cs typeface="Arial"/>
              </a:rPr>
              <a:t>flood of  emails. </a:t>
            </a:r>
            <a:r>
              <a:rPr dirty="0" sz="1350" spc="15">
                <a:latin typeface="Arial"/>
                <a:cs typeface="Arial"/>
              </a:rPr>
              <a:t>The </a:t>
            </a:r>
            <a:r>
              <a:rPr dirty="0" sz="1350" spc="10">
                <a:latin typeface="Arial"/>
                <a:cs typeface="Arial"/>
              </a:rPr>
              <a:t>day began </a:t>
            </a:r>
            <a:r>
              <a:rPr dirty="0" sz="1350" spc="5">
                <a:latin typeface="Arial"/>
                <a:cs typeface="Arial"/>
              </a:rPr>
              <a:t>predictably. </a:t>
            </a:r>
            <a:r>
              <a:rPr dirty="0" sz="1350" spc="10">
                <a:latin typeface="Arial"/>
                <a:cs typeface="Arial"/>
              </a:rPr>
              <a:t>Then, </a:t>
            </a:r>
            <a:r>
              <a:rPr dirty="0" sz="1350" spc="5">
                <a:latin typeface="Arial"/>
                <a:cs typeface="Arial"/>
              </a:rPr>
              <a:t>after </a:t>
            </a:r>
            <a:r>
              <a:rPr dirty="0" sz="1350" spc="10">
                <a:latin typeface="Arial"/>
                <a:cs typeface="Arial"/>
              </a:rPr>
              <a:t>lunch, </a:t>
            </a:r>
            <a:r>
              <a:rPr dirty="0" sz="1350" spc="15">
                <a:latin typeface="Arial"/>
                <a:cs typeface="Arial"/>
              </a:rPr>
              <a:t>we </a:t>
            </a:r>
            <a:r>
              <a:rPr dirty="0" sz="1350" spc="10">
                <a:latin typeface="Arial"/>
                <a:cs typeface="Arial"/>
              </a:rPr>
              <a:t>received  </a:t>
            </a:r>
            <a:r>
              <a:rPr dirty="0" sz="1350" spc="5">
                <a:latin typeface="Arial"/>
                <a:cs typeface="Arial"/>
              </a:rPr>
              <a:t>notification that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5">
                <a:latin typeface="Arial"/>
                <a:cs typeface="Arial"/>
              </a:rPr>
              <a:t>conflagration </a:t>
            </a:r>
            <a:r>
              <a:rPr dirty="0" sz="1350" spc="10">
                <a:latin typeface="Arial"/>
                <a:cs typeface="Arial"/>
              </a:rPr>
              <a:t>had been declared in Klamath County  and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10">
                <a:latin typeface="Arial"/>
                <a:cs typeface="Arial"/>
              </a:rPr>
              <a:t>request to assess what resources </a:t>
            </a:r>
            <a:r>
              <a:rPr dirty="0" sz="1350" spc="15">
                <a:latin typeface="Arial"/>
                <a:cs typeface="Arial"/>
              </a:rPr>
              <a:t>we </a:t>
            </a:r>
            <a:r>
              <a:rPr dirty="0" sz="1350" spc="10">
                <a:latin typeface="Arial"/>
                <a:cs typeface="Arial"/>
              </a:rPr>
              <a:t>could send. While  coordinating </a:t>
            </a:r>
            <a:r>
              <a:rPr dirty="0" sz="1350" spc="5">
                <a:latin typeface="Arial"/>
                <a:cs typeface="Arial"/>
              </a:rPr>
              <a:t>this </a:t>
            </a:r>
            <a:r>
              <a:rPr dirty="0" sz="1350" spc="10">
                <a:latin typeface="Arial"/>
                <a:cs typeface="Arial"/>
              </a:rPr>
              <a:t>through phone </a:t>
            </a:r>
            <a:r>
              <a:rPr dirty="0" sz="1350" spc="5">
                <a:latin typeface="Arial"/>
                <a:cs typeface="Arial"/>
              </a:rPr>
              <a:t>calls </a:t>
            </a:r>
            <a:r>
              <a:rPr dirty="0" sz="1350" spc="10">
                <a:latin typeface="Arial"/>
                <a:cs typeface="Arial"/>
              </a:rPr>
              <a:t>and </a:t>
            </a:r>
            <a:r>
              <a:rPr dirty="0" sz="1350" spc="5">
                <a:latin typeface="Arial"/>
                <a:cs typeface="Arial"/>
              </a:rPr>
              <a:t>texts,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10">
                <a:latin typeface="Arial"/>
                <a:cs typeface="Arial"/>
              </a:rPr>
              <a:t>grass </a:t>
            </a:r>
            <a:r>
              <a:rPr dirty="0" sz="1350" spc="5">
                <a:latin typeface="Arial"/>
                <a:cs typeface="Arial"/>
              </a:rPr>
              <a:t>fire </a:t>
            </a:r>
            <a:r>
              <a:rPr dirty="0" sz="1350" spc="10">
                <a:latin typeface="Arial"/>
                <a:cs typeface="Arial"/>
              </a:rPr>
              <a:t>broke out  in our </a:t>
            </a:r>
            <a:r>
              <a:rPr dirty="0" sz="1350" spc="5">
                <a:latin typeface="Arial"/>
                <a:cs typeface="Arial"/>
              </a:rPr>
              <a:t>district. </a:t>
            </a:r>
            <a:r>
              <a:rPr dirty="0" sz="1350" spc="20">
                <a:latin typeface="Arial"/>
                <a:cs typeface="Arial"/>
              </a:rPr>
              <a:t>We </a:t>
            </a:r>
            <a:r>
              <a:rPr dirty="0" sz="1350" spc="10">
                <a:latin typeface="Arial"/>
                <a:cs typeface="Arial"/>
              </a:rPr>
              <a:t>responded to extinguish the </a:t>
            </a:r>
            <a:r>
              <a:rPr dirty="0" sz="1350" spc="5">
                <a:latin typeface="Arial"/>
                <a:cs typeface="Arial"/>
              </a:rPr>
              <a:t>fire </a:t>
            </a:r>
            <a:r>
              <a:rPr dirty="0" sz="1350" spc="10">
                <a:latin typeface="Arial"/>
                <a:cs typeface="Arial"/>
              </a:rPr>
              <a:t>while also  monitoring radio reports of another </a:t>
            </a:r>
            <a:r>
              <a:rPr dirty="0" sz="1350" spc="5">
                <a:latin typeface="Arial"/>
                <a:cs typeface="Arial"/>
              </a:rPr>
              <a:t>fire </a:t>
            </a:r>
            <a:r>
              <a:rPr dirty="0" sz="1350" spc="10">
                <a:latin typeface="Arial"/>
                <a:cs typeface="Arial"/>
              </a:rPr>
              <a:t>in Marion County </a:t>
            </a:r>
            <a:r>
              <a:rPr dirty="0" sz="1350" spc="5">
                <a:latin typeface="Arial"/>
                <a:cs typeface="Arial"/>
              </a:rPr>
              <a:t>that </a:t>
            </a:r>
            <a:r>
              <a:rPr dirty="0" sz="1350" spc="10">
                <a:latin typeface="Arial"/>
                <a:cs typeface="Arial"/>
              </a:rPr>
              <a:t>required  evacuations.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"/>
              <a:cs typeface="Arial"/>
            </a:endParaRPr>
          </a:p>
          <a:p>
            <a:pPr marL="12700" marR="132715">
              <a:lnSpc>
                <a:spcPct val="100000"/>
              </a:lnSpc>
            </a:pPr>
            <a:r>
              <a:rPr dirty="0" sz="1350" spc="5">
                <a:latin typeface="Arial"/>
                <a:cs typeface="Arial"/>
              </a:rPr>
              <a:t>After </a:t>
            </a:r>
            <a:r>
              <a:rPr dirty="0" sz="1350" spc="10">
                <a:latin typeface="Arial"/>
                <a:cs typeface="Arial"/>
              </a:rPr>
              <a:t>extinguishing our </a:t>
            </a:r>
            <a:r>
              <a:rPr dirty="0" sz="1350" spc="5">
                <a:latin typeface="Arial"/>
                <a:cs typeface="Arial"/>
              </a:rPr>
              <a:t>fire, </a:t>
            </a:r>
            <a:r>
              <a:rPr dirty="0" sz="1350" spc="15">
                <a:latin typeface="Arial"/>
                <a:cs typeface="Arial"/>
              </a:rPr>
              <a:t>we </a:t>
            </a:r>
            <a:r>
              <a:rPr dirty="0" sz="1350" spc="10">
                <a:latin typeface="Arial"/>
                <a:cs typeface="Arial"/>
              </a:rPr>
              <a:t>received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10">
                <a:latin typeface="Arial"/>
                <a:cs typeface="Arial"/>
              </a:rPr>
              <a:t>request to send resources  from our scene to Marion County, which </a:t>
            </a:r>
            <a:r>
              <a:rPr dirty="0" sz="1350" spc="15">
                <a:latin typeface="Arial"/>
                <a:cs typeface="Arial"/>
              </a:rPr>
              <a:t>we </a:t>
            </a:r>
            <a:r>
              <a:rPr dirty="0" sz="1350" spc="5">
                <a:latin typeface="Arial"/>
                <a:cs typeface="Arial"/>
              </a:rPr>
              <a:t>fulfilled. </a:t>
            </a:r>
            <a:r>
              <a:rPr dirty="0" sz="1350" spc="15">
                <a:latin typeface="Arial"/>
                <a:cs typeface="Arial"/>
              </a:rPr>
              <a:t>As we </a:t>
            </a:r>
            <a:r>
              <a:rPr dirty="0" sz="1350" spc="10">
                <a:latin typeface="Arial"/>
                <a:cs typeface="Arial"/>
              </a:rPr>
              <a:t>were  returning to the </a:t>
            </a:r>
            <a:r>
              <a:rPr dirty="0" sz="1350" spc="5">
                <a:latin typeface="Arial"/>
                <a:cs typeface="Arial"/>
              </a:rPr>
              <a:t>station, </a:t>
            </a:r>
            <a:r>
              <a:rPr dirty="0" sz="1350" spc="10">
                <a:latin typeface="Arial"/>
                <a:cs typeface="Arial"/>
              </a:rPr>
              <a:t>another request </a:t>
            </a:r>
            <a:r>
              <a:rPr dirty="0" sz="1350" spc="15">
                <a:latin typeface="Arial"/>
                <a:cs typeface="Arial"/>
              </a:rPr>
              <a:t>came </a:t>
            </a:r>
            <a:r>
              <a:rPr dirty="0" sz="1350" spc="10">
                <a:latin typeface="Arial"/>
                <a:cs typeface="Arial"/>
              </a:rPr>
              <a:t>in—this time from the  State—asking </a:t>
            </a:r>
            <a:r>
              <a:rPr dirty="0" sz="1350" spc="5">
                <a:latin typeface="Arial"/>
                <a:cs typeface="Arial"/>
              </a:rPr>
              <a:t>for </a:t>
            </a:r>
            <a:r>
              <a:rPr dirty="0" sz="1350" spc="10">
                <a:latin typeface="Arial"/>
                <a:cs typeface="Arial"/>
              </a:rPr>
              <a:t>available resources to deploy to Klamath County  </a:t>
            </a:r>
            <a:r>
              <a:rPr dirty="0" sz="1350" spc="5">
                <a:latin typeface="Arial"/>
                <a:cs typeface="Arial"/>
              </a:rPr>
              <a:t>within </a:t>
            </a:r>
            <a:r>
              <a:rPr dirty="0" sz="1350" spc="10">
                <a:latin typeface="Arial"/>
                <a:cs typeface="Arial"/>
              </a:rPr>
              <a:t>one hour. </a:t>
            </a:r>
            <a:r>
              <a:rPr dirty="0" sz="1350" spc="5">
                <a:latin typeface="Arial"/>
                <a:cs typeface="Arial"/>
              </a:rPr>
              <a:t>Firefighters </a:t>
            </a:r>
            <a:r>
              <a:rPr dirty="0" sz="1350" spc="10">
                <a:latin typeface="Arial"/>
                <a:cs typeface="Arial"/>
              </a:rPr>
              <a:t>prepared </a:t>
            </a:r>
            <a:r>
              <a:rPr dirty="0" sz="1350" spc="5">
                <a:latin typeface="Arial"/>
                <a:cs typeface="Arial"/>
              </a:rPr>
              <a:t>their </a:t>
            </a:r>
            <a:r>
              <a:rPr dirty="0" sz="1350" spc="10">
                <a:latin typeface="Arial"/>
                <a:cs typeface="Arial"/>
              </a:rPr>
              <a:t>personal items while </a:t>
            </a:r>
            <a:r>
              <a:rPr dirty="0" sz="1350" spc="5">
                <a:latin typeface="Arial"/>
                <a:cs typeface="Arial"/>
              </a:rPr>
              <a:t>their  </a:t>
            </a:r>
            <a:r>
              <a:rPr dirty="0" sz="1350" spc="10">
                <a:latin typeface="Arial"/>
                <a:cs typeface="Arial"/>
              </a:rPr>
              <a:t>colleagues prepped the equipment they would need, simultaneously  cleaning </a:t>
            </a:r>
            <a:r>
              <a:rPr dirty="0" sz="1350" spc="15">
                <a:latin typeface="Arial"/>
                <a:cs typeface="Arial"/>
              </a:rPr>
              <a:t>up </a:t>
            </a:r>
            <a:r>
              <a:rPr dirty="0" sz="1350" spc="10">
                <a:latin typeface="Arial"/>
                <a:cs typeface="Arial"/>
              </a:rPr>
              <a:t>from the </a:t>
            </a:r>
            <a:r>
              <a:rPr dirty="0" sz="1350" spc="5">
                <a:latin typeface="Arial"/>
                <a:cs typeface="Arial"/>
              </a:rPr>
              <a:t>fire </a:t>
            </a:r>
            <a:r>
              <a:rPr dirty="0" sz="1350" spc="10">
                <a:latin typeface="Arial"/>
                <a:cs typeface="Arial"/>
              </a:rPr>
              <a:t>they had </a:t>
            </a:r>
            <a:r>
              <a:rPr dirty="0" sz="1350" spc="5">
                <a:latin typeface="Arial"/>
                <a:cs typeface="Arial"/>
              </a:rPr>
              <a:t>just </a:t>
            </a:r>
            <a:r>
              <a:rPr dirty="0" sz="1350" spc="10">
                <a:latin typeface="Arial"/>
                <a:cs typeface="Arial"/>
              </a:rPr>
              <a:t>returned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from.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Arial"/>
              <a:cs typeface="Arial"/>
            </a:endParaRPr>
          </a:p>
          <a:p>
            <a:pPr marL="12700" marR="5080">
              <a:lnSpc>
                <a:spcPts val="1610"/>
              </a:lnSpc>
            </a:pPr>
            <a:r>
              <a:rPr dirty="0" sz="1350" spc="5">
                <a:latin typeface="Arial"/>
                <a:cs typeface="Arial"/>
              </a:rPr>
              <a:t>After </a:t>
            </a:r>
            <a:r>
              <a:rPr dirty="0" sz="1350" spc="10">
                <a:latin typeface="Arial"/>
                <a:cs typeface="Arial"/>
              </a:rPr>
              <a:t>sending our crew to the Elk Fire in Klamath County, </a:t>
            </a:r>
            <a:r>
              <a:rPr dirty="0" sz="1350" spc="15">
                <a:latin typeface="Arial"/>
                <a:cs typeface="Arial"/>
              </a:rPr>
              <a:t>we </a:t>
            </a:r>
            <a:r>
              <a:rPr dirty="0" sz="1350" spc="10">
                <a:latin typeface="Arial"/>
                <a:cs typeface="Arial"/>
              </a:rPr>
              <a:t>received  </a:t>
            </a:r>
            <a:r>
              <a:rPr dirty="0" sz="1450" spc="-40" i="1">
                <a:latin typeface="Arial"/>
                <a:cs typeface="Arial"/>
              </a:rPr>
              <a:t>another </a:t>
            </a:r>
            <a:r>
              <a:rPr dirty="0" sz="1350" spc="10">
                <a:latin typeface="Arial"/>
                <a:cs typeface="Arial"/>
              </a:rPr>
              <a:t>request </a:t>
            </a:r>
            <a:r>
              <a:rPr dirty="0" sz="1350" spc="5">
                <a:latin typeface="Arial"/>
                <a:cs typeface="Arial"/>
              </a:rPr>
              <a:t>for </a:t>
            </a:r>
            <a:r>
              <a:rPr dirty="0" sz="1350" spc="10">
                <a:latin typeface="Arial"/>
                <a:cs typeface="Arial"/>
              </a:rPr>
              <a:t>assistance in Salem. </a:t>
            </a:r>
            <a:r>
              <a:rPr dirty="0" sz="1350" spc="15">
                <a:latin typeface="Arial"/>
                <a:cs typeface="Arial"/>
              </a:rPr>
              <a:t>As we </a:t>
            </a:r>
            <a:r>
              <a:rPr dirty="0" sz="1350" spc="10">
                <a:latin typeface="Arial"/>
                <a:cs typeface="Arial"/>
              </a:rPr>
              <a:t>considered the  request, </a:t>
            </a:r>
            <a:r>
              <a:rPr dirty="0" sz="1350" spc="15">
                <a:latin typeface="Arial"/>
                <a:cs typeface="Arial"/>
              </a:rPr>
              <a:t>we </a:t>
            </a:r>
            <a:r>
              <a:rPr dirty="0" sz="1350" spc="5">
                <a:latin typeface="Arial"/>
                <a:cs typeface="Arial"/>
              </a:rPr>
              <a:t>carefully </a:t>
            </a:r>
            <a:r>
              <a:rPr dirty="0" sz="1350" spc="10">
                <a:latin typeface="Arial"/>
                <a:cs typeface="Arial"/>
              </a:rPr>
              <a:t>evaluated </a:t>
            </a:r>
            <a:r>
              <a:rPr dirty="0" sz="1350" spc="15">
                <a:latin typeface="Arial"/>
                <a:cs typeface="Arial"/>
              </a:rPr>
              <a:t>how much we </a:t>
            </a:r>
            <a:r>
              <a:rPr dirty="0" sz="1350" spc="10">
                <a:latin typeface="Arial"/>
                <a:cs typeface="Arial"/>
              </a:rPr>
              <a:t>could reduce our </a:t>
            </a:r>
            <a:r>
              <a:rPr dirty="0" sz="1350" spc="5">
                <a:latin typeface="Arial"/>
                <a:cs typeface="Arial"/>
              </a:rPr>
              <a:t>local  staffing </a:t>
            </a:r>
            <a:r>
              <a:rPr dirty="0" sz="1350" spc="10">
                <a:latin typeface="Arial"/>
                <a:cs typeface="Arial"/>
              </a:rPr>
              <a:t>while </a:t>
            </a:r>
            <a:r>
              <a:rPr dirty="0" sz="1350" spc="5">
                <a:latin typeface="Arial"/>
                <a:cs typeface="Arial"/>
              </a:rPr>
              <a:t>still </a:t>
            </a:r>
            <a:r>
              <a:rPr dirty="0" sz="1350" spc="10">
                <a:latin typeface="Arial"/>
                <a:cs typeface="Arial"/>
              </a:rPr>
              <a:t>maintaining </a:t>
            </a:r>
            <a:r>
              <a:rPr dirty="0" sz="1350" spc="5">
                <a:latin typeface="Arial"/>
                <a:cs typeface="Arial"/>
              </a:rPr>
              <a:t>effective </a:t>
            </a:r>
            <a:r>
              <a:rPr dirty="0" sz="1350" spc="10">
                <a:latin typeface="Arial"/>
                <a:cs typeface="Arial"/>
              </a:rPr>
              <a:t>response </a:t>
            </a:r>
            <a:r>
              <a:rPr dirty="0" sz="1350" spc="5">
                <a:latin typeface="Arial"/>
                <a:cs typeface="Arial"/>
              </a:rPr>
              <a:t>capabilities </a:t>
            </a:r>
            <a:r>
              <a:rPr dirty="0" sz="1350" spc="10">
                <a:latin typeface="Arial"/>
                <a:cs typeface="Arial"/>
              </a:rPr>
              <a:t>in our  community. Before the dust had even </a:t>
            </a:r>
            <a:r>
              <a:rPr dirty="0" sz="1350" spc="5">
                <a:latin typeface="Arial"/>
                <a:cs typeface="Arial"/>
              </a:rPr>
              <a:t>settled </a:t>
            </a:r>
            <a:r>
              <a:rPr dirty="0" sz="1350" spc="10">
                <a:latin typeface="Arial"/>
                <a:cs typeface="Arial"/>
              </a:rPr>
              <a:t>from the afternoon’s  </a:t>
            </a:r>
            <a:r>
              <a:rPr dirty="0" sz="1350" spc="5">
                <a:latin typeface="Arial"/>
                <a:cs typeface="Arial"/>
              </a:rPr>
              <a:t>actions, </a:t>
            </a:r>
            <a:r>
              <a:rPr dirty="0" sz="1350" spc="15">
                <a:latin typeface="Arial"/>
                <a:cs typeface="Arial"/>
              </a:rPr>
              <a:t>we </a:t>
            </a:r>
            <a:r>
              <a:rPr dirty="0" sz="1350" spc="10">
                <a:latin typeface="Arial"/>
                <a:cs typeface="Arial"/>
              </a:rPr>
              <a:t>had to begin planning </a:t>
            </a:r>
            <a:r>
              <a:rPr dirty="0" sz="1350" spc="5">
                <a:latin typeface="Arial"/>
                <a:cs typeface="Arial"/>
              </a:rPr>
              <a:t>for </a:t>
            </a:r>
            <a:r>
              <a:rPr dirty="0" sz="1350" spc="10">
                <a:latin typeface="Arial"/>
                <a:cs typeface="Arial"/>
              </a:rPr>
              <a:t>the </a:t>
            </a:r>
            <a:r>
              <a:rPr dirty="0" sz="1350" spc="5">
                <a:latin typeface="Arial"/>
                <a:cs typeface="Arial"/>
              </a:rPr>
              <a:t>fact that it </a:t>
            </a:r>
            <a:r>
              <a:rPr dirty="0" sz="1350" spc="15">
                <a:latin typeface="Arial"/>
                <a:cs typeface="Arial"/>
              </a:rPr>
              <a:t>was </a:t>
            </a:r>
            <a:r>
              <a:rPr dirty="0" sz="1350" spc="5">
                <a:latin typeface="Arial"/>
                <a:cs typeface="Arial"/>
              </a:rPr>
              <a:t>drill night. </a:t>
            </a:r>
            <a:r>
              <a:rPr dirty="0" sz="1350" spc="10">
                <a:latin typeface="Arial"/>
                <a:cs typeface="Arial"/>
              </a:rPr>
              <a:t>Our  volunteers would </a:t>
            </a:r>
            <a:r>
              <a:rPr dirty="0" sz="1350" spc="15">
                <a:latin typeface="Arial"/>
                <a:cs typeface="Arial"/>
              </a:rPr>
              <a:t>be </a:t>
            </a:r>
            <a:r>
              <a:rPr dirty="0" sz="1350" spc="10">
                <a:latin typeface="Arial"/>
                <a:cs typeface="Arial"/>
              </a:rPr>
              <a:t>here from 6:30 to 9:00 </a:t>
            </a:r>
            <a:r>
              <a:rPr dirty="0" sz="1350" spc="20">
                <a:latin typeface="Arial"/>
                <a:cs typeface="Arial"/>
              </a:rPr>
              <a:t>pm </a:t>
            </a:r>
            <a:r>
              <a:rPr dirty="0" sz="1350" spc="10">
                <a:latin typeface="Arial"/>
                <a:cs typeface="Arial"/>
              </a:rPr>
              <a:t>to work </a:t>
            </a:r>
            <a:r>
              <a:rPr dirty="0" sz="1350" spc="15">
                <a:latin typeface="Arial"/>
                <a:cs typeface="Arial"/>
              </a:rPr>
              <a:t>on </a:t>
            </a:r>
            <a:r>
              <a:rPr dirty="0" sz="1350" spc="5">
                <a:latin typeface="Arial"/>
                <a:cs typeface="Arial"/>
              </a:rPr>
              <a:t>their</a:t>
            </a:r>
            <a:r>
              <a:rPr dirty="0" sz="1350" spc="-60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skills.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350" spc="10">
                <a:latin typeface="Arial"/>
                <a:cs typeface="Arial"/>
              </a:rPr>
              <a:t>In the </a:t>
            </a:r>
            <a:r>
              <a:rPr dirty="0" sz="1350" spc="15">
                <a:latin typeface="Arial"/>
                <a:cs typeface="Arial"/>
              </a:rPr>
              <a:t>summer </a:t>
            </a:r>
            <a:r>
              <a:rPr dirty="0" sz="1350" spc="5">
                <a:latin typeface="Arial"/>
                <a:cs typeface="Arial"/>
              </a:rPr>
              <a:t>"operationally </a:t>
            </a:r>
            <a:r>
              <a:rPr dirty="0" sz="1350" spc="10">
                <a:latin typeface="Arial"/>
                <a:cs typeface="Arial"/>
              </a:rPr>
              <a:t>oriented” months, </a:t>
            </a:r>
            <a:r>
              <a:rPr dirty="0" sz="1350" spc="15">
                <a:latin typeface="Arial"/>
                <a:cs typeface="Arial"/>
              </a:rPr>
              <a:t>we </a:t>
            </a:r>
            <a:r>
              <a:rPr dirty="0" sz="1350" spc="10">
                <a:latin typeface="Arial"/>
                <a:cs typeface="Arial"/>
              </a:rPr>
              <a:t>have </a:t>
            </a:r>
            <a:r>
              <a:rPr dirty="0" sz="1350" spc="5">
                <a:latin typeface="Arial"/>
                <a:cs typeface="Arial"/>
              </a:rPr>
              <a:t>little </a:t>
            </a:r>
            <a:r>
              <a:rPr dirty="0" sz="1350" spc="10">
                <a:latin typeface="Arial"/>
                <a:cs typeface="Arial"/>
              </a:rPr>
              <a:t>say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in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152" y="1"/>
            <a:ext cx="5854065" cy="1112520"/>
          </a:xfrm>
          <a:custGeom>
            <a:avLst/>
            <a:gdLst/>
            <a:ahLst/>
            <a:cxnLst/>
            <a:rect l="l" t="t" r="r" b="b"/>
            <a:pathLst>
              <a:path w="5854065" h="1112520">
                <a:moveTo>
                  <a:pt x="0" y="1112257"/>
                </a:moveTo>
                <a:lnTo>
                  <a:pt x="5853997" y="1112257"/>
                </a:lnTo>
                <a:lnTo>
                  <a:pt x="5853997" y="0"/>
                </a:lnTo>
                <a:lnTo>
                  <a:pt x="0" y="0"/>
                </a:lnTo>
                <a:lnTo>
                  <a:pt x="0" y="11122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6152" y="1931818"/>
            <a:ext cx="5854065" cy="8126730"/>
          </a:xfrm>
          <a:custGeom>
            <a:avLst/>
            <a:gdLst/>
            <a:ahLst/>
            <a:cxnLst/>
            <a:rect l="l" t="t" r="r" b="b"/>
            <a:pathLst>
              <a:path w="5854065" h="8126730">
                <a:moveTo>
                  <a:pt x="0" y="8126583"/>
                </a:moveTo>
                <a:lnTo>
                  <a:pt x="5853997" y="8126583"/>
                </a:lnTo>
                <a:lnTo>
                  <a:pt x="5853997" y="0"/>
                </a:lnTo>
                <a:lnTo>
                  <a:pt x="0" y="0"/>
                </a:lnTo>
                <a:lnTo>
                  <a:pt x="0" y="81265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51286" y="1004935"/>
            <a:ext cx="5464175" cy="0"/>
          </a:xfrm>
          <a:custGeom>
            <a:avLst/>
            <a:gdLst/>
            <a:ahLst/>
            <a:cxnLst/>
            <a:rect l="l" t="t" r="r" b="b"/>
            <a:pathLst>
              <a:path w="5464175" h="0">
                <a:moveTo>
                  <a:pt x="0" y="0"/>
                </a:moveTo>
                <a:lnTo>
                  <a:pt x="5463731" y="0"/>
                </a:lnTo>
              </a:path>
            </a:pathLst>
          </a:custGeom>
          <a:ln w="19513">
            <a:solidFill>
              <a:srgbClr val="D724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38586" y="0"/>
            <a:ext cx="5330190" cy="8509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dirty="0" sz="1350" spc="10">
                <a:latin typeface="Arial"/>
                <a:cs typeface="Arial"/>
              </a:rPr>
              <a:t>“what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10">
                <a:latin typeface="Arial"/>
                <a:cs typeface="Arial"/>
              </a:rPr>
              <a:t>day looks </a:t>
            </a:r>
            <a:r>
              <a:rPr dirty="0" sz="1350" spc="5">
                <a:latin typeface="Arial"/>
                <a:cs typeface="Arial"/>
              </a:rPr>
              <a:t>like.” </a:t>
            </a:r>
            <a:r>
              <a:rPr dirty="0" sz="1350" spc="15">
                <a:latin typeface="Arial"/>
                <a:cs typeface="Arial"/>
              </a:rPr>
              <a:t>The </a:t>
            </a:r>
            <a:r>
              <a:rPr dirty="0" sz="1350" spc="5">
                <a:latin typeface="Arial"/>
                <a:cs typeface="Arial"/>
              </a:rPr>
              <a:t>fire </a:t>
            </a:r>
            <a:r>
              <a:rPr dirty="0" sz="1350" spc="10">
                <a:latin typeface="Arial"/>
                <a:cs typeface="Arial"/>
              </a:rPr>
              <a:t>service teaches us to </a:t>
            </a:r>
            <a:r>
              <a:rPr dirty="0" sz="1350" spc="15">
                <a:latin typeface="Arial"/>
                <a:cs typeface="Arial"/>
              </a:rPr>
              <a:t>be </a:t>
            </a:r>
            <a:r>
              <a:rPr dirty="0" sz="1350" spc="10">
                <a:latin typeface="Arial"/>
                <a:cs typeface="Arial"/>
              </a:rPr>
              <a:t>dynamic,  prepared, and </a:t>
            </a:r>
            <a:r>
              <a:rPr dirty="0" sz="1350" spc="5">
                <a:latin typeface="Arial"/>
                <a:cs typeface="Arial"/>
              </a:rPr>
              <a:t>decisive. It’s </a:t>
            </a:r>
            <a:r>
              <a:rPr dirty="0" sz="1350" spc="10">
                <a:latin typeface="Arial"/>
                <a:cs typeface="Arial"/>
              </a:rPr>
              <a:t>only with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10">
                <a:latin typeface="Arial"/>
                <a:cs typeface="Arial"/>
              </a:rPr>
              <a:t>talented group of </a:t>
            </a:r>
            <a:r>
              <a:rPr dirty="0" sz="1350" spc="5">
                <a:latin typeface="Arial"/>
                <a:cs typeface="Arial"/>
              </a:rPr>
              <a:t>patient,  </a:t>
            </a:r>
            <a:r>
              <a:rPr dirty="0" sz="1350" spc="10">
                <a:latin typeface="Arial"/>
                <a:cs typeface="Arial"/>
              </a:rPr>
              <a:t>understanding, and equally dynamic </a:t>
            </a:r>
            <a:r>
              <a:rPr dirty="0" sz="1350" spc="5">
                <a:latin typeface="Arial"/>
                <a:cs typeface="Arial"/>
              </a:rPr>
              <a:t>individuals that </a:t>
            </a:r>
            <a:r>
              <a:rPr dirty="0" sz="1350" spc="15">
                <a:latin typeface="Arial"/>
                <a:cs typeface="Arial"/>
              </a:rPr>
              <a:t>we </a:t>
            </a:r>
            <a:r>
              <a:rPr dirty="0" sz="1350" spc="10">
                <a:latin typeface="Arial"/>
                <a:cs typeface="Arial"/>
              </a:rPr>
              <a:t>can respond  and </a:t>
            </a:r>
            <a:r>
              <a:rPr dirty="0" sz="1350" spc="5">
                <a:latin typeface="Arial"/>
                <a:cs typeface="Arial"/>
              </a:rPr>
              <a:t>pivot </a:t>
            </a:r>
            <a:r>
              <a:rPr dirty="0" sz="1350" spc="10">
                <a:latin typeface="Arial"/>
                <a:cs typeface="Arial"/>
              </a:rPr>
              <a:t>so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effectively.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6152" y="1112259"/>
            <a:ext cx="5854065" cy="819785"/>
          </a:xfrm>
          <a:prstGeom prst="rect">
            <a:avLst/>
          </a:prstGeom>
          <a:solidFill>
            <a:srgbClr val="B2B2B2"/>
          </a:solidFill>
        </p:spPr>
        <p:txBody>
          <a:bodyPr wrap="square" lIns="0" tIns="61594" rIns="0" bIns="0" rtlCol="0" vert="horz">
            <a:spAutoFit/>
          </a:bodyPr>
          <a:lstStyle/>
          <a:p>
            <a:pPr marL="432434" marR="440055" indent="321945">
              <a:lnSpc>
                <a:spcPct val="100000"/>
              </a:lnSpc>
              <a:spcBef>
                <a:spcPts val="484"/>
              </a:spcBef>
            </a:pPr>
            <a:r>
              <a:rPr dirty="0" sz="2050" spc="-50" b="1">
                <a:latin typeface="Arial"/>
                <a:cs typeface="Arial"/>
              </a:rPr>
              <a:t>Seasonal </a:t>
            </a:r>
            <a:r>
              <a:rPr dirty="0" sz="2050" spc="-85" b="1">
                <a:latin typeface="Arial"/>
                <a:cs typeface="Arial"/>
              </a:rPr>
              <a:t>Upstaffing </a:t>
            </a:r>
            <a:r>
              <a:rPr dirty="0" sz="2050" spc="-75" b="1">
                <a:latin typeface="Arial"/>
                <a:cs typeface="Arial"/>
              </a:rPr>
              <a:t>Results </a:t>
            </a:r>
            <a:r>
              <a:rPr dirty="0" sz="2050" spc="-110" b="1">
                <a:latin typeface="Arial"/>
                <a:cs typeface="Arial"/>
              </a:rPr>
              <a:t>in </a:t>
            </a:r>
            <a:r>
              <a:rPr dirty="0" sz="2050" spc="-85" b="1">
                <a:latin typeface="Arial"/>
                <a:cs typeface="Arial"/>
              </a:rPr>
              <a:t>Quick  </a:t>
            </a:r>
            <a:r>
              <a:rPr dirty="0" sz="2050" spc="-90" b="1">
                <a:latin typeface="Arial"/>
                <a:cs typeface="Arial"/>
              </a:rPr>
              <a:t>Extinguishment </a:t>
            </a:r>
            <a:r>
              <a:rPr dirty="0" sz="2050" spc="-105" b="1">
                <a:latin typeface="Arial"/>
                <a:cs typeface="Arial"/>
              </a:rPr>
              <a:t>of </a:t>
            </a:r>
            <a:r>
              <a:rPr dirty="0" sz="2050" spc="-80" b="1">
                <a:latin typeface="Arial"/>
                <a:cs typeface="Arial"/>
              </a:rPr>
              <a:t>Multiple </a:t>
            </a:r>
            <a:r>
              <a:rPr dirty="0" sz="2050" spc="-75" b="1">
                <a:latin typeface="Arial"/>
                <a:cs typeface="Arial"/>
              </a:rPr>
              <a:t>Vegitation</a:t>
            </a:r>
            <a:r>
              <a:rPr dirty="0" sz="2050" spc="240" b="1">
                <a:latin typeface="Arial"/>
                <a:cs typeface="Arial"/>
              </a:rPr>
              <a:t> </a:t>
            </a:r>
            <a:r>
              <a:rPr dirty="0" sz="2050" spc="-65" b="1">
                <a:latin typeface="Arial"/>
                <a:cs typeface="Arial"/>
              </a:rPr>
              <a:t>Fires</a:t>
            </a:r>
            <a:endParaRPr sz="2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1286" y="2029386"/>
            <a:ext cx="5463731" cy="3639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38586" y="5821784"/>
            <a:ext cx="5493385" cy="40900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dirty="0" sz="1350" spc="10">
                <a:latin typeface="Arial"/>
                <a:cs typeface="Arial"/>
              </a:rPr>
              <a:t>In </a:t>
            </a:r>
            <a:r>
              <a:rPr dirty="0" sz="1350" spc="5">
                <a:latin typeface="Arial"/>
                <a:cs typeface="Arial"/>
              </a:rPr>
              <a:t>anticipation </a:t>
            </a:r>
            <a:r>
              <a:rPr dirty="0" sz="1350" spc="10">
                <a:latin typeface="Arial"/>
                <a:cs typeface="Arial"/>
              </a:rPr>
              <a:t>of increased </a:t>
            </a:r>
            <a:r>
              <a:rPr dirty="0" sz="1350" spc="5">
                <a:latin typeface="Arial"/>
                <a:cs typeface="Arial"/>
              </a:rPr>
              <a:t>fire risk </a:t>
            </a:r>
            <a:r>
              <a:rPr dirty="0" sz="1350" spc="10">
                <a:latin typeface="Arial"/>
                <a:cs typeface="Arial"/>
              </a:rPr>
              <a:t>during the 4th of July </a:t>
            </a:r>
            <a:r>
              <a:rPr dirty="0" sz="1350" spc="5">
                <a:latin typeface="Arial"/>
                <a:cs typeface="Arial"/>
              </a:rPr>
              <a:t>festivities,  </a:t>
            </a:r>
            <a:r>
              <a:rPr dirty="0" sz="1350" spc="10">
                <a:latin typeface="Arial"/>
                <a:cs typeface="Arial"/>
              </a:rPr>
              <a:t>Polk Fire decided to use grant </a:t>
            </a:r>
            <a:r>
              <a:rPr dirty="0" sz="1350" spc="15">
                <a:latin typeface="Arial"/>
                <a:cs typeface="Arial"/>
              </a:rPr>
              <a:t>money </a:t>
            </a:r>
            <a:r>
              <a:rPr dirty="0" sz="1350" spc="10">
                <a:latin typeface="Arial"/>
                <a:cs typeface="Arial"/>
              </a:rPr>
              <a:t>from the Department of the  Oregon State Fire Marshal to add </a:t>
            </a:r>
            <a:r>
              <a:rPr dirty="0" sz="1350" spc="5">
                <a:latin typeface="Arial"/>
                <a:cs typeface="Arial"/>
              </a:rPr>
              <a:t>additional staffing </a:t>
            </a:r>
            <a:r>
              <a:rPr dirty="0" sz="1350" spc="10">
                <a:latin typeface="Arial"/>
                <a:cs typeface="Arial"/>
              </a:rPr>
              <a:t>during "peak  hours" </a:t>
            </a:r>
            <a:r>
              <a:rPr dirty="0" sz="1350" spc="15">
                <a:latin typeface="Arial"/>
                <a:cs typeface="Arial"/>
              </a:rPr>
              <a:t>on </a:t>
            </a:r>
            <a:r>
              <a:rPr dirty="0" sz="1350" spc="10">
                <a:latin typeface="Arial"/>
                <a:cs typeface="Arial"/>
              </a:rPr>
              <a:t>July </a:t>
            </a:r>
            <a:r>
              <a:rPr dirty="0" sz="1350" spc="15">
                <a:latin typeface="Arial"/>
                <a:cs typeface="Arial"/>
              </a:rPr>
              <a:t>3 </a:t>
            </a:r>
            <a:r>
              <a:rPr dirty="0" sz="1350" spc="10">
                <a:latin typeface="Arial"/>
                <a:cs typeface="Arial"/>
              </a:rPr>
              <a:t>and 4. Using these funds, the </a:t>
            </a:r>
            <a:r>
              <a:rPr dirty="0" sz="1350" spc="5">
                <a:latin typeface="Arial"/>
                <a:cs typeface="Arial"/>
              </a:rPr>
              <a:t>District </a:t>
            </a:r>
            <a:r>
              <a:rPr dirty="0" sz="1350" spc="15">
                <a:latin typeface="Arial"/>
                <a:cs typeface="Arial"/>
              </a:rPr>
              <a:t>managed </a:t>
            </a:r>
            <a:r>
              <a:rPr dirty="0" sz="1350" spc="10">
                <a:latin typeface="Arial"/>
                <a:cs typeface="Arial"/>
              </a:rPr>
              <a:t>to  </a:t>
            </a:r>
            <a:r>
              <a:rPr dirty="0" sz="1350" spc="5">
                <a:latin typeface="Arial"/>
                <a:cs typeface="Arial"/>
              </a:rPr>
              <a:t>staff </a:t>
            </a:r>
            <a:r>
              <a:rPr dirty="0" sz="1350" spc="10">
                <a:latin typeface="Arial"/>
                <a:cs typeface="Arial"/>
              </a:rPr>
              <a:t>two "brush </a:t>
            </a:r>
            <a:r>
              <a:rPr dirty="0" sz="1350" spc="5">
                <a:latin typeface="Arial"/>
                <a:cs typeface="Arial"/>
              </a:rPr>
              <a:t>rigs" </a:t>
            </a:r>
            <a:r>
              <a:rPr dirty="0" sz="1350" spc="10">
                <a:latin typeface="Arial"/>
                <a:cs typeface="Arial"/>
              </a:rPr>
              <a:t>—heavy-duty pickups designed to </a:t>
            </a:r>
            <a:r>
              <a:rPr dirty="0" sz="1350" spc="15">
                <a:latin typeface="Arial"/>
                <a:cs typeface="Arial"/>
              </a:rPr>
              <a:t>be </a:t>
            </a:r>
            <a:r>
              <a:rPr dirty="0" sz="1350" spc="5">
                <a:latin typeface="Arial"/>
                <a:cs typeface="Arial"/>
              </a:rPr>
              <a:t>effective </a:t>
            </a:r>
            <a:r>
              <a:rPr dirty="0" sz="1350" spc="15">
                <a:latin typeface="Arial"/>
                <a:cs typeface="Arial"/>
              </a:rPr>
              <a:t>on  </a:t>
            </a:r>
            <a:r>
              <a:rPr dirty="0" sz="1350" spc="10">
                <a:latin typeface="Arial"/>
                <a:cs typeface="Arial"/>
              </a:rPr>
              <a:t>vegetation </a:t>
            </a:r>
            <a:r>
              <a:rPr dirty="0" sz="1350" spc="5">
                <a:latin typeface="Arial"/>
                <a:cs typeface="Arial"/>
              </a:rPr>
              <a:t>fires </a:t>
            </a:r>
            <a:r>
              <a:rPr dirty="0" sz="1350" spc="10">
                <a:latin typeface="Arial"/>
                <a:cs typeface="Arial"/>
              </a:rPr>
              <a:t>with 300 gallons of water, pumps, and hand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tools.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Arial"/>
              <a:cs typeface="Arial"/>
            </a:endParaRPr>
          </a:p>
          <a:p>
            <a:pPr marL="12700" marR="41275">
              <a:lnSpc>
                <a:spcPct val="100000"/>
              </a:lnSpc>
            </a:pPr>
            <a:r>
              <a:rPr dirty="0" sz="1350" spc="15">
                <a:latin typeface="Arial"/>
                <a:cs typeface="Arial"/>
              </a:rPr>
              <a:t>On </a:t>
            </a:r>
            <a:r>
              <a:rPr dirty="0" sz="1350" spc="10">
                <a:latin typeface="Arial"/>
                <a:cs typeface="Arial"/>
              </a:rPr>
              <a:t>July 3, </a:t>
            </a:r>
            <a:r>
              <a:rPr dirty="0" sz="1350" spc="5">
                <a:latin typeface="Arial"/>
                <a:cs typeface="Arial"/>
              </a:rPr>
              <a:t>just after </a:t>
            </a:r>
            <a:r>
              <a:rPr dirty="0" sz="1350" spc="10">
                <a:latin typeface="Arial"/>
                <a:cs typeface="Arial"/>
              </a:rPr>
              <a:t>4:00 pm, </a:t>
            </a:r>
            <a:r>
              <a:rPr dirty="0" sz="1350" spc="5">
                <a:latin typeface="Arial"/>
                <a:cs typeface="Arial"/>
              </a:rPr>
              <a:t>units </a:t>
            </a:r>
            <a:r>
              <a:rPr dirty="0" sz="1350" spc="10">
                <a:latin typeface="Arial"/>
                <a:cs typeface="Arial"/>
              </a:rPr>
              <a:t>were dispatched to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10">
                <a:latin typeface="Arial"/>
                <a:cs typeface="Arial"/>
              </a:rPr>
              <a:t>vegetation  </a:t>
            </a:r>
            <a:r>
              <a:rPr dirty="0" sz="1350" spc="5">
                <a:latin typeface="Arial"/>
                <a:cs typeface="Arial"/>
              </a:rPr>
              <a:t>fire </a:t>
            </a:r>
            <a:r>
              <a:rPr dirty="0" sz="1350" spc="15">
                <a:latin typeface="Arial"/>
                <a:cs typeface="Arial"/>
              </a:rPr>
              <a:t>on </a:t>
            </a:r>
            <a:r>
              <a:rPr dirty="0" sz="1350" spc="5">
                <a:latin typeface="Arial"/>
                <a:cs typeface="Arial"/>
              </a:rPr>
              <a:t>Airlie </a:t>
            </a:r>
            <a:r>
              <a:rPr dirty="0" sz="1350" spc="15">
                <a:latin typeface="Arial"/>
                <a:cs typeface="Arial"/>
              </a:rPr>
              <a:t>Road </a:t>
            </a:r>
            <a:r>
              <a:rPr dirty="0" sz="1350" spc="10">
                <a:latin typeface="Arial"/>
                <a:cs typeface="Arial"/>
              </a:rPr>
              <a:t>outside of Monmouth. Thanks to the combination of  the </a:t>
            </a:r>
            <a:r>
              <a:rPr dirty="0" sz="1350" spc="5">
                <a:latin typeface="Arial"/>
                <a:cs typeface="Arial"/>
              </a:rPr>
              <a:t>additional staffing </a:t>
            </a:r>
            <a:r>
              <a:rPr dirty="0" sz="1350" spc="10">
                <a:latin typeface="Arial"/>
                <a:cs typeface="Arial"/>
              </a:rPr>
              <a:t>along with regular </a:t>
            </a:r>
            <a:r>
              <a:rPr dirty="0" sz="1350" spc="5">
                <a:latin typeface="Arial"/>
                <a:cs typeface="Arial"/>
              </a:rPr>
              <a:t>full-time firefighters </a:t>
            </a:r>
            <a:r>
              <a:rPr dirty="0" sz="1350" spc="10">
                <a:latin typeface="Arial"/>
                <a:cs typeface="Arial"/>
              </a:rPr>
              <a:t>and  volunteers, Polk Fire quickly had two brush </a:t>
            </a:r>
            <a:r>
              <a:rPr dirty="0" sz="1350" spc="5">
                <a:latin typeface="Arial"/>
                <a:cs typeface="Arial"/>
              </a:rPr>
              <a:t>rigs, </a:t>
            </a:r>
            <a:r>
              <a:rPr dirty="0" sz="1350" spc="10">
                <a:latin typeface="Arial"/>
                <a:cs typeface="Arial"/>
              </a:rPr>
              <a:t>two </a:t>
            </a:r>
            <a:r>
              <a:rPr dirty="0" sz="1350" spc="5">
                <a:latin typeface="Arial"/>
                <a:cs typeface="Arial"/>
              </a:rPr>
              <a:t>fire </a:t>
            </a:r>
            <a:r>
              <a:rPr dirty="0" sz="1350" spc="10">
                <a:latin typeface="Arial"/>
                <a:cs typeface="Arial"/>
              </a:rPr>
              <a:t>engines,  three water tenders, and </a:t>
            </a:r>
            <a:r>
              <a:rPr dirty="0" sz="1350" spc="15">
                <a:latin typeface="Arial"/>
                <a:cs typeface="Arial"/>
              </a:rPr>
              <a:t>a command </a:t>
            </a:r>
            <a:r>
              <a:rPr dirty="0" sz="1350" spc="10">
                <a:latin typeface="Arial"/>
                <a:cs typeface="Arial"/>
              </a:rPr>
              <a:t>vehicle </a:t>
            </a:r>
            <a:r>
              <a:rPr dirty="0" sz="1350" spc="15">
                <a:latin typeface="Arial"/>
                <a:cs typeface="Arial"/>
              </a:rPr>
              <a:t>on </a:t>
            </a:r>
            <a:r>
              <a:rPr dirty="0" sz="1350" spc="10">
                <a:latin typeface="Arial"/>
                <a:cs typeface="Arial"/>
              </a:rPr>
              <a:t>scene to quickly stop  the </a:t>
            </a:r>
            <a:r>
              <a:rPr dirty="0" sz="1350" spc="5">
                <a:latin typeface="Arial"/>
                <a:cs typeface="Arial"/>
              </a:rPr>
              <a:t>fire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progression.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Arial"/>
              <a:cs typeface="Arial"/>
            </a:endParaRPr>
          </a:p>
          <a:p>
            <a:pPr marL="12700" marR="12700">
              <a:lnSpc>
                <a:spcPct val="100000"/>
              </a:lnSpc>
            </a:pPr>
            <a:r>
              <a:rPr dirty="0" sz="1350" spc="15">
                <a:latin typeface="Arial"/>
                <a:cs typeface="Arial"/>
              </a:rPr>
              <a:t>On </a:t>
            </a:r>
            <a:r>
              <a:rPr dirty="0" sz="1350" spc="10">
                <a:latin typeface="Arial"/>
                <a:cs typeface="Arial"/>
              </a:rPr>
              <a:t>July 4, around 3:00 pm, </a:t>
            </a:r>
            <a:r>
              <a:rPr dirty="0" sz="1350" spc="15">
                <a:latin typeface="Arial"/>
                <a:cs typeface="Arial"/>
              </a:rPr>
              <a:t>we </a:t>
            </a:r>
            <a:r>
              <a:rPr dirty="0" sz="1350" spc="10">
                <a:latin typeface="Arial"/>
                <a:cs typeface="Arial"/>
              </a:rPr>
              <a:t>received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5">
                <a:latin typeface="Arial"/>
                <a:cs typeface="Arial"/>
              </a:rPr>
              <a:t>call for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10">
                <a:latin typeface="Arial"/>
                <a:cs typeface="Arial"/>
              </a:rPr>
              <a:t>vegetation </a:t>
            </a:r>
            <a:r>
              <a:rPr dirty="0" sz="1350" spc="5">
                <a:latin typeface="Arial"/>
                <a:cs typeface="Arial"/>
              </a:rPr>
              <a:t>fire </a:t>
            </a:r>
            <a:r>
              <a:rPr dirty="0" sz="1350" spc="10">
                <a:latin typeface="Arial"/>
                <a:cs typeface="Arial"/>
              </a:rPr>
              <a:t>at  </a:t>
            </a:r>
            <a:r>
              <a:rPr dirty="0" sz="1350" spc="15">
                <a:latin typeface="Arial"/>
                <a:cs typeface="Arial"/>
              </a:rPr>
              <a:t>Ash </a:t>
            </a:r>
            <a:r>
              <a:rPr dirty="0" sz="1350" spc="10">
                <a:latin typeface="Arial"/>
                <a:cs typeface="Arial"/>
              </a:rPr>
              <a:t>Creek Elementary School. Call information included concerns </a:t>
            </a:r>
            <a:r>
              <a:rPr dirty="0" sz="1350" spc="5">
                <a:latin typeface="Arial"/>
                <a:cs typeface="Arial"/>
              </a:rPr>
              <a:t>that  </a:t>
            </a:r>
            <a:r>
              <a:rPr dirty="0" sz="1350" spc="10">
                <a:latin typeface="Arial"/>
                <a:cs typeface="Arial"/>
              </a:rPr>
              <a:t>the </a:t>
            </a:r>
            <a:r>
              <a:rPr dirty="0" sz="1350" spc="5">
                <a:latin typeface="Arial"/>
                <a:cs typeface="Arial"/>
              </a:rPr>
              <a:t>fire </a:t>
            </a:r>
            <a:r>
              <a:rPr dirty="0" sz="1350" spc="10">
                <a:latin typeface="Arial"/>
                <a:cs typeface="Arial"/>
              </a:rPr>
              <a:t>might </a:t>
            </a:r>
            <a:r>
              <a:rPr dirty="0" sz="1350" spc="15">
                <a:latin typeface="Arial"/>
                <a:cs typeface="Arial"/>
              </a:rPr>
              <a:t>be </a:t>
            </a:r>
            <a:r>
              <a:rPr dirty="0" sz="1350" spc="10">
                <a:latin typeface="Arial"/>
                <a:cs typeface="Arial"/>
              </a:rPr>
              <a:t>extending </a:t>
            </a:r>
            <a:r>
              <a:rPr dirty="0" sz="1350" spc="15">
                <a:latin typeface="Arial"/>
                <a:cs typeface="Arial"/>
              </a:rPr>
              <a:t>up </a:t>
            </a:r>
            <a:r>
              <a:rPr dirty="0" sz="1350" spc="10">
                <a:latin typeface="Arial"/>
                <a:cs typeface="Arial"/>
              </a:rPr>
              <a:t>the trees in the forested area. Both  brush </a:t>
            </a:r>
            <a:r>
              <a:rPr dirty="0" sz="1350" spc="5">
                <a:latin typeface="Arial"/>
                <a:cs typeface="Arial"/>
              </a:rPr>
              <a:t>rigs </a:t>
            </a:r>
            <a:r>
              <a:rPr dirty="0" sz="1350" spc="10">
                <a:latin typeface="Arial"/>
                <a:cs typeface="Arial"/>
              </a:rPr>
              <a:t>immediately went alongside the </a:t>
            </a:r>
            <a:r>
              <a:rPr dirty="0" sz="1350" spc="5">
                <a:latin typeface="Arial"/>
                <a:cs typeface="Arial"/>
              </a:rPr>
              <a:t>regularly staffed </a:t>
            </a:r>
            <a:r>
              <a:rPr dirty="0" sz="1350" spc="10">
                <a:latin typeface="Arial"/>
                <a:cs typeface="Arial"/>
              </a:rPr>
              <a:t>engine,  </a:t>
            </a:r>
            <a:r>
              <a:rPr dirty="0" sz="1350" spc="5">
                <a:latin typeface="Arial"/>
                <a:cs typeface="Arial"/>
              </a:rPr>
              <a:t>resulting </a:t>
            </a:r>
            <a:r>
              <a:rPr dirty="0" sz="1350" spc="10">
                <a:latin typeface="Arial"/>
                <a:cs typeface="Arial"/>
              </a:rPr>
              <a:t>in three </a:t>
            </a:r>
            <a:r>
              <a:rPr dirty="0" sz="1350" spc="5">
                <a:latin typeface="Arial"/>
                <a:cs typeface="Arial"/>
              </a:rPr>
              <a:t>units arriving </a:t>
            </a:r>
            <a:r>
              <a:rPr dirty="0" sz="1350" spc="10">
                <a:latin typeface="Arial"/>
                <a:cs typeface="Arial"/>
              </a:rPr>
              <a:t>quickly </a:t>
            </a:r>
            <a:r>
              <a:rPr dirty="0" sz="1350" spc="15">
                <a:latin typeface="Arial"/>
                <a:cs typeface="Arial"/>
              </a:rPr>
              <a:t>on </a:t>
            </a:r>
            <a:r>
              <a:rPr dirty="0" sz="1350" spc="10">
                <a:latin typeface="Arial"/>
                <a:cs typeface="Arial"/>
              </a:rPr>
              <a:t>scene before the </a:t>
            </a:r>
            <a:r>
              <a:rPr dirty="0" sz="1350" spc="5">
                <a:latin typeface="Arial"/>
                <a:cs typeface="Arial"/>
              </a:rPr>
              <a:t>fire </a:t>
            </a:r>
            <a:r>
              <a:rPr dirty="0" sz="1350" spc="10">
                <a:latin typeface="Arial"/>
                <a:cs typeface="Arial"/>
              </a:rPr>
              <a:t>spread  too</a:t>
            </a:r>
            <a:r>
              <a:rPr dirty="0" sz="1350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large.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152" y="0"/>
            <a:ext cx="5854065" cy="175895"/>
          </a:xfrm>
          <a:custGeom>
            <a:avLst/>
            <a:gdLst/>
            <a:ahLst/>
            <a:cxnLst/>
            <a:rect l="l" t="t" r="r" b="b"/>
            <a:pathLst>
              <a:path w="5854065" h="175895">
                <a:moveTo>
                  <a:pt x="0" y="175620"/>
                </a:moveTo>
                <a:lnTo>
                  <a:pt x="5853997" y="175620"/>
                </a:lnTo>
                <a:lnTo>
                  <a:pt x="5853997" y="0"/>
                </a:lnTo>
                <a:lnTo>
                  <a:pt x="0" y="0"/>
                </a:lnTo>
                <a:lnTo>
                  <a:pt x="0" y="175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6152" y="682965"/>
            <a:ext cx="5854065" cy="3483610"/>
          </a:xfrm>
          <a:custGeom>
            <a:avLst/>
            <a:gdLst/>
            <a:ahLst/>
            <a:cxnLst/>
            <a:rect l="l" t="t" r="r" b="b"/>
            <a:pathLst>
              <a:path w="5854065" h="3483610">
                <a:moveTo>
                  <a:pt x="0" y="3483128"/>
                </a:moveTo>
                <a:lnTo>
                  <a:pt x="5853997" y="3483128"/>
                </a:lnTo>
                <a:lnTo>
                  <a:pt x="5853997" y="0"/>
                </a:lnTo>
                <a:lnTo>
                  <a:pt x="0" y="0"/>
                </a:lnTo>
                <a:lnTo>
                  <a:pt x="0" y="34831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56152" y="5102734"/>
            <a:ext cx="5854065" cy="4956175"/>
          </a:xfrm>
          <a:custGeom>
            <a:avLst/>
            <a:gdLst/>
            <a:ahLst/>
            <a:cxnLst/>
            <a:rect l="l" t="t" r="r" b="b"/>
            <a:pathLst>
              <a:path w="5854065" h="4956175">
                <a:moveTo>
                  <a:pt x="0" y="4955665"/>
                </a:moveTo>
                <a:lnTo>
                  <a:pt x="5853997" y="4955665"/>
                </a:lnTo>
                <a:lnTo>
                  <a:pt x="5853997" y="0"/>
                </a:lnTo>
                <a:lnTo>
                  <a:pt x="0" y="0"/>
                </a:lnTo>
                <a:lnTo>
                  <a:pt x="0" y="49556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51286" y="68296"/>
            <a:ext cx="5464175" cy="0"/>
          </a:xfrm>
          <a:custGeom>
            <a:avLst/>
            <a:gdLst/>
            <a:ahLst/>
            <a:cxnLst/>
            <a:rect l="l" t="t" r="r" b="b"/>
            <a:pathLst>
              <a:path w="5464175" h="0">
                <a:moveTo>
                  <a:pt x="0" y="0"/>
                </a:moveTo>
                <a:lnTo>
                  <a:pt x="5463731" y="0"/>
                </a:lnTo>
              </a:path>
            </a:pathLst>
          </a:custGeom>
          <a:ln w="19513">
            <a:solidFill>
              <a:srgbClr val="D724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51286" y="4058771"/>
            <a:ext cx="5464175" cy="0"/>
          </a:xfrm>
          <a:custGeom>
            <a:avLst/>
            <a:gdLst/>
            <a:ahLst/>
            <a:cxnLst/>
            <a:rect l="l" t="t" r="r" b="b"/>
            <a:pathLst>
              <a:path w="5464175" h="0">
                <a:moveTo>
                  <a:pt x="0" y="0"/>
                </a:moveTo>
                <a:lnTo>
                  <a:pt x="5463731" y="0"/>
                </a:lnTo>
              </a:path>
            </a:pathLst>
          </a:custGeom>
          <a:ln w="19513">
            <a:solidFill>
              <a:srgbClr val="D724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56152" y="175619"/>
            <a:ext cx="5854065" cy="507365"/>
          </a:xfrm>
          <a:prstGeom prst="rect">
            <a:avLst/>
          </a:prstGeom>
          <a:solidFill>
            <a:srgbClr val="B2B2B2"/>
          </a:solidFill>
        </p:spPr>
        <p:txBody>
          <a:bodyPr wrap="square" lIns="0" tIns="61594" rIns="0" bIns="0" rtlCol="0" vert="horz">
            <a:spAutoFit/>
          </a:bodyPr>
          <a:lstStyle/>
          <a:p>
            <a:pPr algn="ctr" marR="635">
              <a:lnSpc>
                <a:spcPct val="100000"/>
              </a:lnSpc>
              <a:spcBef>
                <a:spcPts val="484"/>
              </a:spcBef>
            </a:pPr>
            <a:r>
              <a:rPr dirty="0" sz="2050" spc="-90" b="1">
                <a:latin typeface="Arial"/>
                <a:cs typeface="Arial"/>
              </a:rPr>
              <a:t>Monthly</a:t>
            </a:r>
            <a:r>
              <a:rPr dirty="0" sz="2050" b="1">
                <a:latin typeface="Arial"/>
                <a:cs typeface="Arial"/>
              </a:rPr>
              <a:t> </a:t>
            </a:r>
            <a:r>
              <a:rPr dirty="0" sz="2050" spc="-65" b="1">
                <a:latin typeface="Arial"/>
                <a:cs typeface="Arial"/>
              </a:rPr>
              <a:t>Stats</a:t>
            </a:r>
            <a:endParaRPr sz="20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1286" y="780533"/>
            <a:ext cx="5463731" cy="3073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56152" y="4166094"/>
            <a:ext cx="5854065" cy="937260"/>
          </a:xfrm>
          <a:prstGeom prst="rect">
            <a:avLst/>
          </a:prstGeom>
          <a:solidFill>
            <a:srgbClr val="B2B2B2"/>
          </a:solidFill>
        </p:spPr>
        <p:txBody>
          <a:bodyPr wrap="square" lIns="0" tIns="41910" rIns="0" bIns="0" rtlCol="0" vert="horz">
            <a:spAutoFit/>
          </a:bodyPr>
          <a:lstStyle/>
          <a:p>
            <a:pPr marL="1090930" marR="762000" indent="-337185">
              <a:lnSpc>
                <a:spcPct val="118700"/>
              </a:lnSpc>
              <a:spcBef>
                <a:spcPts val="330"/>
              </a:spcBef>
            </a:pPr>
            <a:r>
              <a:rPr dirty="0" sz="2050" spc="-45" b="1">
                <a:latin typeface="Arial"/>
                <a:cs typeface="Arial"/>
              </a:rPr>
              <a:t>Several </a:t>
            </a:r>
            <a:r>
              <a:rPr dirty="0" sz="2050" spc="-80" b="1">
                <a:latin typeface="Arial"/>
                <a:cs typeface="Arial"/>
              </a:rPr>
              <a:t>Firefighters </a:t>
            </a:r>
            <a:r>
              <a:rPr dirty="0" sz="2050" spc="-85" b="1">
                <a:latin typeface="Arial"/>
                <a:cs typeface="Arial"/>
              </a:rPr>
              <a:t>Sworn </a:t>
            </a:r>
            <a:r>
              <a:rPr dirty="0" sz="2050" spc="-110" b="1">
                <a:latin typeface="Arial"/>
                <a:cs typeface="Arial"/>
              </a:rPr>
              <a:t>in </a:t>
            </a:r>
            <a:r>
              <a:rPr dirty="0" sz="2050" spc="-50" b="1">
                <a:latin typeface="Arial"/>
                <a:cs typeface="Arial"/>
              </a:rPr>
              <a:t>as </a:t>
            </a:r>
            <a:r>
              <a:rPr dirty="0" sz="2050" spc="-30" b="1">
                <a:latin typeface="Arial"/>
                <a:cs typeface="Arial"/>
              </a:rPr>
              <a:t>New  </a:t>
            </a:r>
            <a:r>
              <a:rPr dirty="0" sz="2050" spc="-50" b="1">
                <a:latin typeface="Arial"/>
                <a:cs typeface="Arial"/>
              </a:rPr>
              <a:t>Members, </a:t>
            </a:r>
            <a:r>
              <a:rPr dirty="0" sz="2050" spc="-70" b="1">
                <a:latin typeface="Arial"/>
                <a:cs typeface="Arial"/>
              </a:rPr>
              <a:t>Others </a:t>
            </a:r>
            <a:r>
              <a:rPr dirty="0" sz="2050" spc="-110" b="1">
                <a:latin typeface="Arial"/>
                <a:cs typeface="Arial"/>
              </a:rPr>
              <a:t>in </a:t>
            </a:r>
            <a:r>
              <a:rPr dirty="0" sz="2050" spc="-30" b="1">
                <a:latin typeface="Arial"/>
                <a:cs typeface="Arial"/>
              </a:rPr>
              <a:t>New</a:t>
            </a:r>
            <a:r>
              <a:rPr dirty="0" sz="2050" spc="225" b="1">
                <a:latin typeface="Arial"/>
                <a:cs typeface="Arial"/>
              </a:rPr>
              <a:t> </a:t>
            </a:r>
            <a:r>
              <a:rPr dirty="0" sz="2050" spc="-60" b="1">
                <a:latin typeface="Arial"/>
                <a:cs typeface="Arial"/>
              </a:rPr>
              <a:t>Roles</a:t>
            </a:r>
            <a:endParaRPr sz="20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51286" y="5200301"/>
            <a:ext cx="5463731" cy="3639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38586" y="8992699"/>
            <a:ext cx="5340350" cy="103631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147320">
              <a:lnSpc>
                <a:spcPct val="100000"/>
              </a:lnSpc>
              <a:spcBef>
                <a:spcPts val="130"/>
              </a:spcBef>
            </a:pPr>
            <a:r>
              <a:rPr dirty="0" sz="1350" spc="10">
                <a:latin typeface="Arial"/>
                <a:cs typeface="Arial"/>
              </a:rPr>
              <a:t>Polk </a:t>
            </a:r>
            <a:r>
              <a:rPr dirty="0" sz="1350" spc="5">
                <a:latin typeface="Arial"/>
                <a:cs typeface="Arial"/>
              </a:rPr>
              <a:t>Fire's </a:t>
            </a:r>
            <a:r>
              <a:rPr dirty="0" sz="1350" spc="10">
                <a:latin typeface="Arial"/>
                <a:cs typeface="Arial"/>
              </a:rPr>
              <a:t>annual </a:t>
            </a:r>
            <a:r>
              <a:rPr dirty="0" sz="1350" spc="5">
                <a:latin typeface="Arial"/>
                <a:cs typeface="Arial"/>
              </a:rPr>
              <a:t>recruit </a:t>
            </a:r>
            <a:r>
              <a:rPr dirty="0" sz="1350" spc="10">
                <a:latin typeface="Arial"/>
                <a:cs typeface="Arial"/>
              </a:rPr>
              <a:t>academy wrapped </a:t>
            </a:r>
            <a:r>
              <a:rPr dirty="0" sz="1350" spc="15">
                <a:latin typeface="Arial"/>
                <a:cs typeface="Arial"/>
              </a:rPr>
              <a:t>up </a:t>
            </a:r>
            <a:r>
              <a:rPr dirty="0" sz="1350" spc="10">
                <a:latin typeface="Arial"/>
                <a:cs typeface="Arial"/>
              </a:rPr>
              <a:t>with ten </a:t>
            </a:r>
            <a:r>
              <a:rPr dirty="0" sz="1350" spc="5">
                <a:latin typeface="Arial"/>
                <a:cs typeface="Arial"/>
              </a:rPr>
              <a:t>firefighters  individually </a:t>
            </a:r>
            <a:r>
              <a:rPr dirty="0" sz="1350" spc="10">
                <a:latin typeface="Arial"/>
                <a:cs typeface="Arial"/>
              </a:rPr>
              <a:t>completing nearly 200 hours of </a:t>
            </a:r>
            <a:r>
              <a:rPr dirty="0" sz="1350" spc="5">
                <a:latin typeface="Arial"/>
                <a:cs typeface="Arial"/>
              </a:rPr>
              <a:t>training. </a:t>
            </a:r>
            <a:r>
              <a:rPr dirty="0" sz="1350" spc="15">
                <a:latin typeface="Arial"/>
                <a:cs typeface="Arial"/>
              </a:rPr>
              <a:t>The new  members </a:t>
            </a:r>
            <a:r>
              <a:rPr dirty="0" sz="1350" spc="10">
                <a:latin typeface="Arial"/>
                <a:cs typeface="Arial"/>
              </a:rPr>
              <a:t>were sworn in at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10">
                <a:latin typeface="Arial"/>
                <a:cs typeface="Arial"/>
              </a:rPr>
              <a:t>ceremony </a:t>
            </a:r>
            <a:r>
              <a:rPr dirty="0" sz="1350" spc="15">
                <a:latin typeface="Arial"/>
                <a:cs typeface="Arial"/>
              </a:rPr>
              <a:t>on </a:t>
            </a:r>
            <a:r>
              <a:rPr dirty="0" sz="1350" spc="10">
                <a:latin typeface="Arial"/>
                <a:cs typeface="Arial"/>
              </a:rPr>
              <a:t>July</a:t>
            </a:r>
            <a:r>
              <a:rPr dirty="0" sz="1350" spc="-55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2nd.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50" spc="10">
                <a:latin typeface="Arial"/>
                <a:cs typeface="Arial"/>
              </a:rPr>
              <a:t>In addition to the </a:t>
            </a:r>
            <a:r>
              <a:rPr dirty="0" sz="1350" spc="15">
                <a:latin typeface="Arial"/>
                <a:cs typeface="Arial"/>
              </a:rPr>
              <a:t>new </a:t>
            </a:r>
            <a:r>
              <a:rPr dirty="0" sz="1350" spc="10">
                <a:latin typeface="Arial"/>
                <a:cs typeface="Arial"/>
              </a:rPr>
              <a:t>home-responding volunteers, career</a:t>
            </a:r>
            <a:r>
              <a:rPr dirty="0" sz="1350" spc="-70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members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152" y="2"/>
            <a:ext cx="5854065" cy="3717290"/>
          </a:xfrm>
          <a:custGeom>
            <a:avLst/>
            <a:gdLst/>
            <a:ahLst/>
            <a:cxnLst/>
            <a:rect l="l" t="t" r="r" b="b"/>
            <a:pathLst>
              <a:path w="5854065" h="3717290">
                <a:moveTo>
                  <a:pt x="0" y="3717284"/>
                </a:moveTo>
                <a:lnTo>
                  <a:pt x="5853997" y="3717284"/>
                </a:lnTo>
                <a:lnTo>
                  <a:pt x="5853997" y="0"/>
                </a:lnTo>
                <a:lnTo>
                  <a:pt x="0" y="0"/>
                </a:lnTo>
                <a:lnTo>
                  <a:pt x="0" y="3717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6152" y="4458794"/>
            <a:ext cx="5854065" cy="5600065"/>
          </a:xfrm>
          <a:custGeom>
            <a:avLst/>
            <a:gdLst/>
            <a:ahLst/>
            <a:cxnLst/>
            <a:rect l="l" t="t" r="r" b="b"/>
            <a:pathLst>
              <a:path w="5854065" h="5600065">
                <a:moveTo>
                  <a:pt x="0" y="5599609"/>
                </a:moveTo>
                <a:lnTo>
                  <a:pt x="5853997" y="5599609"/>
                </a:lnTo>
                <a:lnTo>
                  <a:pt x="5853997" y="0"/>
                </a:lnTo>
                <a:lnTo>
                  <a:pt x="0" y="0"/>
                </a:lnTo>
                <a:lnTo>
                  <a:pt x="0" y="55996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51286" y="3609964"/>
            <a:ext cx="5464175" cy="0"/>
          </a:xfrm>
          <a:custGeom>
            <a:avLst/>
            <a:gdLst/>
            <a:ahLst/>
            <a:cxnLst/>
            <a:rect l="l" t="t" r="r" b="b"/>
            <a:pathLst>
              <a:path w="5464175" h="0">
                <a:moveTo>
                  <a:pt x="0" y="0"/>
                </a:moveTo>
                <a:lnTo>
                  <a:pt x="5463731" y="0"/>
                </a:lnTo>
              </a:path>
            </a:pathLst>
          </a:custGeom>
          <a:ln w="19513">
            <a:solidFill>
              <a:srgbClr val="D724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38586" y="0"/>
            <a:ext cx="5487035" cy="103631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337820">
              <a:lnSpc>
                <a:spcPct val="100000"/>
              </a:lnSpc>
              <a:spcBef>
                <a:spcPts val="130"/>
              </a:spcBef>
            </a:pPr>
            <a:r>
              <a:rPr dirty="0" sz="1350" spc="10">
                <a:latin typeface="Arial"/>
                <a:cs typeface="Arial"/>
              </a:rPr>
              <a:t>were sworn </a:t>
            </a:r>
            <a:r>
              <a:rPr dirty="0" sz="1350" spc="5">
                <a:latin typeface="Arial"/>
                <a:cs typeface="Arial"/>
              </a:rPr>
              <a:t>into their </a:t>
            </a:r>
            <a:r>
              <a:rPr dirty="0" sz="1350" spc="10">
                <a:latin typeface="Arial"/>
                <a:cs typeface="Arial"/>
              </a:rPr>
              <a:t>positions as </a:t>
            </a:r>
            <a:r>
              <a:rPr dirty="0" sz="1350" spc="5">
                <a:latin typeface="Arial"/>
                <a:cs typeface="Arial"/>
              </a:rPr>
              <a:t>Firefighters </a:t>
            </a:r>
            <a:r>
              <a:rPr dirty="0" sz="1350" spc="10">
                <a:latin typeface="Arial"/>
                <a:cs typeface="Arial"/>
              </a:rPr>
              <a:t>and Engineers. </a:t>
            </a:r>
            <a:r>
              <a:rPr dirty="0" sz="1350" spc="15">
                <a:latin typeface="Arial"/>
                <a:cs typeface="Arial"/>
              </a:rPr>
              <a:t>Two  </a:t>
            </a:r>
            <a:r>
              <a:rPr dirty="0" sz="1350" spc="10">
                <a:latin typeface="Arial"/>
                <a:cs typeface="Arial"/>
              </a:rPr>
              <a:t>volunteers were also promoted to the rank of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Lieutenant.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350" spc="15">
                <a:latin typeface="Arial"/>
                <a:cs typeface="Arial"/>
              </a:rPr>
              <a:t>The </a:t>
            </a:r>
            <a:r>
              <a:rPr dirty="0" sz="1350" spc="10">
                <a:latin typeface="Arial"/>
                <a:cs typeface="Arial"/>
              </a:rPr>
              <a:t>event drew nearly 200 attendees to recognize the responders and  </a:t>
            </a:r>
            <a:r>
              <a:rPr dirty="0" sz="1350" spc="5">
                <a:latin typeface="Arial"/>
                <a:cs typeface="Arial"/>
              </a:rPr>
              <a:t>their </a:t>
            </a:r>
            <a:r>
              <a:rPr dirty="0" sz="1350" spc="10">
                <a:latin typeface="Arial"/>
                <a:cs typeface="Arial"/>
              </a:rPr>
              <a:t>service to our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community.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95202" y="143422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19513" y="39026"/>
                </a:move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95202" y="143422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39026" y="19513"/>
                </a:move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close/>
              </a:path>
            </a:pathLst>
          </a:custGeom>
          <a:ln w="97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95202" y="161960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19513" y="39026"/>
                </a:move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95202" y="161960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39026" y="19513"/>
                </a:move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close/>
              </a:path>
            </a:pathLst>
          </a:custGeom>
          <a:ln w="97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95202" y="1804981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19513" y="39026"/>
                </a:move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95202" y="1804981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39026" y="19513"/>
                </a:move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close/>
              </a:path>
            </a:pathLst>
          </a:custGeom>
          <a:ln w="97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95202" y="199035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19513" y="39026"/>
                </a:move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95202" y="199035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39026" y="19513"/>
                </a:move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close/>
              </a:path>
            </a:pathLst>
          </a:custGeom>
          <a:ln w="97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95202" y="217573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19513" y="39026"/>
                </a:move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95202" y="217573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39026" y="19513"/>
                </a:move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close/>
              </a:path>
            </a:pathLst>
          </a:custGeom>
          <a:ln w="97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95202" y="2361111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19513" y="39026"/>
                </a:move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95202" y="236111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39026" y="19513"/>
                </a:move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close/>
              </a:path>
            </a:pathLst>
          </a:custGeom>
          <a:ln w="97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95202" y="254648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19513" y="39026"/>
                </a:move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95202" y="254648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39026" y="19513"/>
                </a:move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close/>
              </a:path>
            </a:pathLst>
          </a:custGeom>
          <a:ln w="97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95202" y="273186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19513" y="39026"/>
                </a:move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95202" y="273186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39026" y="19513"/>
                </a:move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close/>
              </a:path>
            </a:pathLst>
          </a:custGeom>
          <a:ln w="97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95202" y="2917241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19513" y="39026"/>
                </a:move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95202" y="291724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39026" y="19513"/>
                </a:move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close/>
              </a:path>
            </a:pathLst>
          </a:custGeom>
          <a:ln w="97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95202" y="310261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19513" y="39026"/>
                </a:move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95202" y="310261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39026" y="19513"/>
                </a:move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close/>
              </a:path>
            </a:pathLst>
          </a:custGeom>
          <a:ln w="97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3707" y="1138586"/>
            <a:ext cx="1551305" cy="20669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402590" marR="5080" indent="-390525">
              <a:lnSpc>
                <a:spcPct val="101400"/>
              </a:lnSpc>
              <a:spcBef>
                <a:spcPts val="110"/>
              </a:spcBef>
            </a:pPr>
            <a:r>
              <a:rPr dirty="0" sz="1200" spc="-45" b="1">
                <a:latin typeface="Arial"/>
                <a:cs typeface="Arial"/>
              </a:rPr>
              <a:t>Completing </a:t>
            </a:r>
            <a:r>
              <a:rPr dirty="0" sz="1200" spc="-40" b="1">
                <a:latin typeface="Arial"/>
                <a:cs typeface="Arial"/>
              </a:rPr>
              <a:t>Academy:  </a:t>
            </a:r>
            <a:r>
              <a:rPr dirty="0" sz="1200" spc="-25" b="1">
                <a:latin typeface="Arial"/>
                <a:cs typeface="Arial"/>
              </a:rPr>
              <a:t>Dakota </a:t>
            </a:r>
            <a:r>
              <a:rPr dirty="0" sz="1200" spc="-45" b="1">
                <a:latin typeface="Arial"/>
                <a:cs typeface="Arial"/>
              </a:rPr>
              <a:t>Allen  </a:t>
            </a:r>
            <a:r>
              <a:rPr dirty="0" sz="1200" spc="-10" b="1">
                <a:latin typeface="Arial"/>
                <a:cs typeface="Arial"/>
              </a:rPr>
              <a:t>Teagen </a:t>
            </a:r>
            <a:r>
              <a:rPr dirty="0" sz="1200" spc="-45" b="1">
                <a:latin typeface="Arial"/>
                <a:cs typeface="Arial"/>
              </a:rPr>
              <a:t>Allen  </a:t>
            </a:r>
            <a:r>
              <a:rPr dirty="0" sz="1200" spc="-25" b="1">
                <a:latin typeface="Arial"/>
                <a:cs typeface="Arial"/>
              </a:rPr>
              <a:t>Xander </a:t>
            </a:r>
            <a:r>
              <a:rPr dirty="0" sz="1200" spc="-35" b="1">
                <a:latin typeface="Arial"/>
                <a:cs typeface="Arial"/>
              </a:rPr>
              <a:t>Bailey  </a:t>
            </a:r>
            <a:r>
              <a:rPr dirty="0" sz="1200" spc="-40" b="1">
                <a:latin typeface="Arial"/>
                <a:cs typeface="Arial"/>
              </a:rPr>
              <a:t>Joel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Caudillo</a:t>
            </a:r>
            <a:endParaRPr sz="1200">
              <a:latin typeface="Arial"/>
              <a:cs typeface="Arial"/>
            </a:endParaRPr>
          </a:p>
          <a:p>
            <a:pPr marL="402590" marR="13335">
              <a:lnSpc>
                <a:spcPct val="101400"/>
              </a:lnSpc>
            </a:pPr>
            <a:r>
              <a:rPr dirty="0" sz="1200" spc="-55" b="1">
                <a:latin typeface="Arial"/>
                <a:cs typeface="Arial"/>
              </a:rPr>
              <a:t>JJ </a:t>
            </a:r>
            <a:r>
              <a:rPr dirty="0" sz="1200" spc="-50" b="1">
                <a:latin typeface="Arial"/>
                <a:cs typeface="Arial"/>
              </a:rPr>
              <a:t>Chinnock  </a:t>
            </a:r>
            <a:r>
              <a:rPr dirty="0" sz="1200" spc="-25" b="1">
                <a:latin typeface="Arial"/>
                <a:cs typeface="Arial"/>
              </a:rPr>
              <a:t>Lane Cole  </a:t>
            </a:r>
            <a:r>
              <a:rPr dirty="0" sz="1200" spc="-35" b="1">
                <a:latin typeface="Arial"/>
                <a:cs typeface="Arial"/>
              </a:rPr>
              <a:t>Corban </a:t>
            </a:r>
            <a:r>
              <a:rPr dirty="0" sz="1200" spc="-25" b="1">
                <a:latin typeface="Arial"/>
                <a:cs typeface="Arial"/>
              </a:rPr>
              <a:t>Ibarra  </a:t>
            </a:r>
            <a:r>
              <a:rPr dirty="0" sz="1200" spc="-45" b="1">
                <a:latin typeface="Arial"/>
                <a:cs typeface="Arial"/>
              </a:rPr>
              <a:t>Alain </a:t>
            </a:r>
            <a:r>
              <a:rPr dirty="0" sz="1200" spc="-30" b="1">
                <a:latin typeface="Arial"/>
                <a:cs typeface="Arial"/>
              </a:rPr>
              <a:t>Jimenez  </a:t>
            </a:r>
            <a:r>
              <a:rPr dirty="0" sz="1200" spc="-5" b="1">
                <a:latin typeface="Arial"/>
                <a:cs typeface="Arial"/>
              </a:rPr>
              <a:t>Sam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Schmidgall  </a:t>
            </a:r>
            <a:r>
              <a:rPr dirty="0" sz="1200" spc="-25" b="1">
                <a:latin typeface="Arial"/>
                <a:cs typeface="Arial"/>
              </a:rPr>
              <a:t>Hailey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Solano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22201" y="143422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13" y="39026"/>
                </a:move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322201" y="143422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39026" y="19513"/>
                </a:move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close/>
              </a:path>
            </a:pathLst>
          </a:custGeom>
          <a:ln w="97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060706" y="1138586"/>
            <a:ext cx="2209800" cy="398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402590" marR="5080" indent="-390525">
              <a:lnSpc>
                <a:spcPct val="101400"/>
              </a:lnSpc>
              <a:spcBef>
                <a:spcPts val="110"/>
              </a:spcBef>
            </a:pPr>
            <a:r>
              <a:rPr dirty="0" sz="1200" spc="-35" b="1">
                <a:latin typeface="Arial"/>
                <a:cs typeface="Arial"/>
              </a:rPr>
              <a:t>Taking the </a:t>
            </a:r>
            <a:r>
              <a:rPr dirty="0" sz="1200" spc="-25" b="1">
                <a:latin typeface="Arial"/>
                <a:cs typeface="Arial"/>
              </a:rPr>
              <a:t>Oath as </a:t>
            </a:r>
            <a:r>
              <a:rPr dirty="0" sz="1200" spc="-45" b="1">
                <a:latin typeface="Arial"/>
                <a:cs typeface="Arial"/>
              </a:rPr>
              <a:t>Firefighters:  </a:t>
            </a:r>
            <a:r>
              <a:rPr dirty="0" sz="1200" spc="-40" b="1">
                <a:latin typeface="Arial"/>
                <a:cs typeface="Arial"/>
              </a:rPr>
              <a:t>Cassidy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Worthington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322201" y="199035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13" y="39026"/>
                </a:move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322201" y="199035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39026" y="19513"/>
                </a:move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close/>
              </a:path>
            </a:pathLst>
          </a:custGeom>
          <a:ln w="97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322201" y="217573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13" y="39026"/>
                </a:move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322201" y="217573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39026" y="19513"/>
                </a:move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close/>
              </a:path>
            </a:pathLst>
          </a:custGeom>
          <a:ln w="97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322201" y="2361111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13" y="39026"/>
                </a:move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322201" y="236111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39026" y="19513"/>
                </a:move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close/>
              </a:path>
            </a:pathLst>
          </a:custGeom>
          <a:ln w="97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322201" y="254648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13" y="39026"/>
                </a:move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322201" y="254648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39026" y="19513"/>
                </a:move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close/>
              </a:path>
            </a:pathLst>
          </a:custGeom>
          <a:ln w="97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060706" y="1694716"/>
            <a:ext cx="2132330" cy="9544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402590" marR="5080" indent="-390525">
              <a:lnSpc>
                <a:spcPct val="101400"/>
              </a:lnSpc>
              <a:spcBef>
                <a:spcPts val="110"/>
              </a:spcBef>
            </a:pPr>
            <a:r>
              <a:rPr dirty="0" sz="1200" spc="-35" b="1">
                <a:latin typeface="Arial"/>
                <a:cs typeface="Arial"/>
              </a:rPr>
              <a:t>Taking the </a:t>
            </a:r>
            <a:r>
              <a:rPr dirty="0" sz="1200" spc="-25" b="1">
                <a:latin typeface="Arial"/>
                <a:cs typeface="Arial"/>
              </a:rPr>
              <a:t>Oath as </a:t>
            </a:r>
            <a:r>
              <a:rPr dirty="0" sz="1200" spc="-40" b="1">
                <a:latin typeface="Arial"/>
                <a:cs typeface="Arial"/>
              </a:rPr>
              <a:t>Engineers:  </a:t>
            </a:r>
            <a:r>
              <a:rPr dirty="0" sz="1200" spc="-30" b="1">
                <a:latin typeface="Arial"/>
                <a:cs typeface="Arial"/>
              </a:rPr>
              <a:t>Stephen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Hoem</a:t>
            </a:r>
            <a:endParaRPr sz="1200">
              <a:latin typeface="Arial"/>
              <a:cs typeface="Arial"/>
            </a:endParaRPr>
          </a:p>
          <a:p>
            <a:pPr marL="402590" marR="724535">
              <a:lnSpc>
                <a:spcPct val="101400"/>
              </a:lnSpc>
            </a:pPr>
            <a:r>
              <a:rPr dirty="0" sz="1200" spc="-45" b="1">
                <a:latin typeface="Arial"/>
                <a:cs typeface="Arial"/>
              </a:rPr>
              <a:t>Jeff Joles  </a:t>
            </a:r>
            <a:r>
              <a:rPr dirty="0" sz="1200" spc="-40" b="1">
                <a:latin typeface="Arial"/>
                <a:cs typeface="Arial"/>
              </a:rPr>
              <a:t>Cassidy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Watts</a:t>
            </a:r>
            <a:endParaRPr sz="1200">
              <a:latin typeface="Arial"/>
              <a:cs typeface="Arial"/>
            </a:endParaRPr>
          </a:p>
          <a:p>
            <a:pPr marL="402590">
              <a:lnSpc>
                <a:spcPct val="100000"/>
              </a:lnSpc>
              <a:spcBef>
                <a:spcPts val="15"/>
              </a:spcBef>
            </a:pPr>
            <a:r>
              <a:rPr dirty="0" sz="1200" spc="-40" b="1">
                <a:latin typeface="Arial"/>
                <a:cs typeface="Arial"/>
              </a:rPr>
              <a:t>Nicholas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Wooldridge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322201" y="310261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13" y="39026"/>
                </a:move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322201" y="310261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39026" y="19513"/>
                </a:move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close/>
              </a:path>
            </a:pathLst>
          </a:custGeom>
          <a:ln w="97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322201" y="328799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513" y="39026"/>
                </a:move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322201" y="3287993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39026" y="19513"/>
                </a:moveTo>
                <a:lnTo>
                  <a:pt x="37493" y="27108"/>
                </a:lnTo>
                <a:lnTo>
                  <a:pt x="33311" y="33311"/>
                </a:lnTo>
                <a:lnTo>
                  <a:pt x="27108" y="37493"/>
                </a:lnTo>
                <a:lnTo>
                  <a:pt x="19513" y="39026"/>
                </a:lnTo>
                <a:lnTo>
                  <a:pt x="11917" y="37493"/>
                </a:lnTo>
                <a:lnTo>
                  <a:pt x="5715" y="33311"/>
                </a:lnTo>
                <a:lnTo>
                  <a:pt x="1533" y="27108"/>
                </a:lnTo>
                <a:lnTo>
                  <a:pt x="0" y="19513"/>
                </a:lnTo>
                <a:lnTo>
                  <a:pt x="1533" y="11917"/>
                </a:lnTo>
                <a:lnTo>
                  <a:pt x="5715" y="5715"/>
                </a:lnTo>
                <a:lnTo>
                  <a:pt x="11917" y="1533"/>
                </a:lnTo>
                <a:lnTo>
                  <a:pt x="19513" y="0"/>
                </a:lnTo>
                <a:lnTo>
                  <a:pt x="27108" y="1533"/>
                </a:lnTo>
                <a:lnTo>
                  <a:pt x="33311" y="5715"/>
                </a:lnTo>
                <a:lnTo>
                  <a:pt x="37493" y="11917"/>
                </a:lnTo>
                <a:lnTo>
                  <a:pt x="39026" y="19513"/>
                </a:lnTo>
                <a:close/>
              </a:path>
            </a:pathLst>
          </a:custGeom>
          <a:ln w="97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4060706" y="2806975"/>
            <a:ext cx="1690370" cy="583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402590" marR="5080" indent="-390525">
              <a:lnSpc>
                <a:spcPct val="101400"/>
              </a:lnSpc>
              <a:spcBef>
                <a:spcPts val="110"/>
              </a:spcBef>
            </a:pPr>
            <a:r>
              <a:rPr dirty="0" sz="1200" spc="-40" b="1">
                <a:latin typeface="Arial"/>
                <a:cs typeface="Arial"/>
              </a:rPr>
              <a:t>Promoted </a:t>
            </a:r>
            <a:r>
              <a:rPr dirty="0" sz="1200" spc="-60" b="1">
                <a:latin typeface="Arial"/>
                <a:cs typeface="Arial"/>
              </a:rPr>
              <a:t>to </a:t>
            </a:r>
            <a:r>
              <a:rPr dirty="0" sz="1200" spc="-40" b="1">
                <a:latin typeface="Arial"/>
                <a:cs typeface="Arial"/>
              </a:rPr>
              <a:t>Lieutenant:  </a:t>
            </a:r>
            <a:r>
              <a:rPr dirty="0" sz="1200" spc="-25" b="1">
                <a:latin typeface="Arial"/>
                <a:cs typeface="Arial"/>
              </a:rPr>
              <a:t>Matt </a:t>
            </a:r>
            <a:r>
              <a:rPr dirty="0" sz="1200" spc="-40" b="1">
                <a:latin typeface="Arial"/>
                <a:cs typeface="Arial"/>
              </a:rPr>
              <a:t>Connery  </a:t>
            </a:r>
            <a:r>
              <a:rPr dirty="0" sz="1200" spc="-35" b="1">
                <a:latin typeface="Arial"/>
                <a:cs typeface="Arial"/>
              </a:rPr>
              <a:t>Travis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Emerling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56152" y="3717287"/>
            <a:ext cx="5854065" cy="741680"/>
          </a:xfrm>
          <a:prstGeom prst="rect">
            <a:avLst/>
          </a:prstGeom>
          <a:solidFill>
            <a:srgbClr val="B2B2B2"/>
          </a:solidFill>
        </p:spPr>
        <p:txBody>
          <a:bodyPr wrap="square" lIns="0" tIns="74295" rIns="0" bIns="0" rtlCol="0" vert="horz">
            <a:spAutoFit/>
          </a:bodyPr>
          <a:lstStyle/>
          <a:p>
            <a:pPr marL="2062480" marR="1099185" indent="-970915">
              <a:lnSpc>
                <a:spcPts val="2150"/>
              </a:lnSpc>
              <a:spcBef>
                <a:spcPts val="585"/>
              </a:spcBef>
            </a:pPr>
            <a:r>
              <a:rPr dirty="0" sz="1850" spc="-90" b="1">
                <a:latin typeface="Arial"/>
                <a:cs typeface="Arial"/>
              </a:rPr>
              <a:t>Lifesaving </a:t>
            </a:r>
            <a:r>
              <a:rPr dirty="0" sz="1850" spc="-75" b="1">
                <a:latin typeface="Arial"/>
                <a:cs typeface="Arial"/>
              </a:rPr>
              <a:t>Teamwork </a:t>
            </a:r>
            <a:r>
              <a:rPr dirty="0" sz="1850" spc="-85" b="1">
                <a:latin typeface="Arial"/>
                <a:cs typeface="Arial"/>
              </a:rPr>
              <a:t>Honored </a:t>
            </a:r>
            <a:r>
              <a:rPr dirty="0" sz="1850" spc="-110" b="1">
                <a:latin typeface="Arial"/>
                <a:cs typeface="Arial"/>
              </a:rPr>
              <a:t>with  </a:t>
            </a:r>
            <a:r>
              <a:rPr dirty="0" sz="1850" spc="-65" b="1">
                <a:latin typeface="Arial"/>
                <a:cs typeface="Arial"/>
              </a:rPr>
              <a:t>Challenge</a:t>
            </a:r>
            <a:r>
              <a:rPr dirty="0" sz="1850" spc="-15" b="1">
                <a:latin typeface="Arial"/>
                <a:cs typeface="Arial"/>
              </a:rPr>
              <a:t> </a:t>
            </a:r>
            <a:r>
              <a:rPr dirty="0" sz="1850" spc="-90" b="1">
                <a:latin typeface="Arial"/>
                <a:cs typeface="Arial"/>
              </a:rPr>
              <a:t>Coins</a:t>
            </a:r>
            <a:endParaRPr sz="18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51286" y="4556361"/>
            <a:ext cx="5463731" cy="3639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1138586" y="8348760"/>
            <a:ext cx="5342255" cy="16706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dirty="0" sz="1350" spc="15">
                <a:latin typeface="Arial"/>
                <a:cs typeface="Arial"/>
              </a:rPr>
              <a:t>The </a:t>
            </a:r>
            <a:r>
              <a:rPr dirty="0" sz="1350" spc="10">
                <a:latin typeface="Arial"/>
                <a:cs typeface="Arial"/>
              </a:rPr>
              <a:t>Lifesaving Challenge Coin </a:t>
            </a:r>
            <a:r>
              <a:rPr dirty="0" sz="1350" spc="5">
                <a:latin typeface="Arial"/>
                <a:cs typeface="Arial"/>
              </a:rPr>
              <a:t>is </a:t>
            </a:r>
            <a:r>
              <a:rPr dirty="0" sz="1350" spc="10">
                <a:latin typeface="Arial"/>
                <a:cs typeface="Arial"/>
              </a:rPr>
              <a:t>the most important award one can  earn in our </a:t>
            </a:r>
            <a:r>
              <a:rPr dirty="0" sz="1350" spc="5">
                <a:latin typeface="Arial"/>
                <a:cs typeface="Arial"/>
              </a:rPr>
              <a:t>organization. It is </a:t>
            </a:r>
            <a:r>
              <a:rPr dirty="0" sz="1350" spc="10">
                <a:latin typeface="Arial"/>
                <a:cs typeface="Arial"/>
              </a:rPr>
              <a:t>tough to </a:t>
            </a:r>
            <a:r>
              <a:rPr dirty="0" sz="1350" spc="5">
                <a:latin typeface="Arial"/>
                <a:cs typeface="Arial"/>
              </a:rPr>
              <a:t>get. </a:t>
            </a:r>
            <a:r>
              <a:rPr dirty="0" sz="1350" spc="10">
                <a:latin typeface="Arial"/>
                <a:cs typeface="Arial"/>
              </a:rPr>
              <a:t>Our standard </a:t>
            </a:r>
            <a:r>
              <a:rPr dirty="0" sz="1350" spc="5">
                <a:latin typeface="Arial"/>
                <a:cs typeface="Arial"/>
              </a:rPr>
              <a:t>for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5">
                <a:latin typeface="Arial"/>
                <a:cs typeface="Arial"/>
              </a:rPr>
              <a:t>life  </a:t>
            </a:r>
            <a:r>
              <a:rPr dirty="0" sz="1350" spc="10">
                <a:latin typeface="Arial"/>
                <a:cs typeface="Arial"/>
              </a:rPr>
              <a:t>saving challenge coin </a:t>
            </a:r>
            <a:r>
              <a:rPr dirty="0" sz="1350" spc="5">
                <a:latin typeface="Arial"/>
                <a:cs typeface="Arial"/>
              </a:rPr>
              <a:t>is that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5">
                <a:latin typeface="Arial"/>
                <a:cs typeface="Arial"/>
              </a:rPr>
              <a:t>patient </a:t>
            </a:r>
            <a:r>
              <a:rPr dirty="0" sz="1350" spc="10">
                <a:latin typeface="Arial"/>
                <a:cs typeface="Arial"/>
              </a:rPr>
              <a:t>has to have experienced  cardiac </a:t>
            </a:r>
            <a:r>
              <a:rPr dirty="0" sz="1350" spc="5">
                <a:latin typeface="Arial"/>
                <a:cs typeface="Arial"/>
              </a:rPr>
              <a:t>arrest </a:t>
            </a:r>
            <a:r>
              <a:rPr dirty="0" sz="1350" spc="10">
                <a:latin typeface="Arial"/>
                <a:cs typeface="Arial"/>
              </a:rPr>
              <a:t>- meaning </a:t>
            </a:r>
            <a:r>
              <a:rPr dirty="0" sz="1350" spc="5">
                <a:latin typeface="Arial"/>
                <a:cs typeface="Arial"/>
              </a:rPr>
              <a:t>their </a:t>
            </a:r>
            <a:r>
              <a:rPr dirty="0" sz="1350" spc="10">
                <a:latin typeface="Arial"/>
                <a:cs typeface="Arial"/>
              </a:rPr>
              <a:t>heart stopped, </a:t>
            </a:r>
            <a:r>
              <a:rPr dirty="0" sz="1350" spc="15">
                <a:latin typeface="Arial"/>
                <a:cs typeface="Arial"/>
              </a:rPr>
              <a:t>AND </a:t>
            </a:r>
            <a:r>
              <a:rPr dirty="0" sz="1350" spc="10">
                <a:latin typeface="Arial"/>
                <a:cs typeface="Arial"/>
              </a:rPr>
              <a:t>they must </a:t>
            </a:r>
            <a:r>
              <a:rPr dirty="0" sz="1350" spc="15">
                <a:latin typeface="Arial"/>
                <a:cs typeface="Arial"/>
              </a:rPr>
              <a:t>be  </a:t>
            </a:r>
            <a:r>
              <a:rPr dirty="0" sz="1350" spc="10">
                <a:latin typeface="Arial"/>
                <a:cs typeface="Arial"/>
              </a:rPr>
              <a:t>discharged from the </a:t>
            </a:r>
            <a:r>
              <a:rPr dirty="0" sz="1350" spc="5">
                <a:latin typeface="Arial"/>
                <a:cs typeface="Arial"/>
              </a:rPr>
              <a:t>hospital </a:t>
            </a:r>
            <a:r>
              <a:rPr dirty="0" u="sng" sz="13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 good neurological function</a:t>
            </a:r>
            <a:r>
              <a:rPr dirty="0" sz="1350" spc="10">
                <a:latin typeface="Arial"/>
                <a:cs typeface="Arial"/>
              </a:rPr>
              <a:t>. This </a:t>
            </a:r>
            <a:r>
              <a:rPr dirty="0" sz="1350" spc="5">
                <a:latin typeface="Arial"/>
                <a:cs typeface="Arial"/>
              </a:rPr>
              <a:t>is,  admittedly,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10">
                <a:latin typeface="Arial"/>
                <a:cs typeface="Arial"/>
              </a:rPr>
              <a:t>high bar, but nothing </a:t>
            </a:r>
            <a:r>
              <a:rPr dirty="0" sz="1350" spc="5">
                <a:latin typeface="Arial"/>
                <a:cs typeface="Arial"/>
              </a:rPr>
              <a:t>is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5">
                <a:latin typeface="Arial"/>
                <a:cs typeface="Arial"/>
              </a:rPr>
              <a:t>better </a:t>
            </a:r>
            <a:r>
              <a:rPr dirty="0" sz="1350" spc="10">
                <a:latin typeface="Arial"/>
                <a:cs typeface="Arial"/>
              </a:rPr>
              <a:t>demonstration of the  </a:t>
            </a:r>
            <a:r>
              <a:rPr dirty="0" sz="1350" spc="5">
                <a:latin typeface="Arial"/>
                <a:cs typeface="Arial"/>
              </a:rPr>
              <a:t>talent, </a:t>
            </a:r>
            <a:r>
              <a:rPr dirty="0" sz="1350" spc="10">
                <a:latin typeface="Arial"/>
                <a:cs typeface="Arial"/>
              </a:rPr>
              <a:t>professionalism, and impact </a:t>
            </a:r>
            <a:r>
              <a:rPr dirty="0" sz="1350" spc="5">
                <a:latin typeface="Arial"/>
                <a:cs typeface="Arial"/>
              </a:rPr>
              <a:t>that </a:t>
            </a:r>
            <a:r>
              <a:rPr dirty="0" sz="1350" spc="10">
                <a:latin typeface="Arial"/>
                <a:cs typeface="Arial"/>
              </a:rPr>
              <a:t>our responders have. Since  </a:t>
            </a:r>
            <a:r>
              <a:rPr dirty="0" sz="1350" spc="15">
                <a:latin typeface="Arial"/>
                <a:cs typeface="Arial"/>
              </a:rPr>
              <a:t>we </a:t>
            </a:r>
            <a:r>
              <a:rPr dirty="0" sz="1350" spc="10">
                <a:latin typeface="Arial"/>
                <a:cs typeface="Arial"/>
              </a:rPr>
              <a:t>started giving these awards, </a:t>
            </a:r>
            <a:r>
              <a:rPr dirty="0" sz="1350" spc="15">
                <a:latin typeface="Arial"/>
                <a:cs typeface="Arial"/>
              </a:rPr>
              <a:t>46 </a:t>
            </a:r>
            <a:r>
              <a:rPr dirty="0" sz="1350" spc="10">
                <a:latin typeface="Arial"/>
                <a:cs typeface="Arial"/>
              </a:rPr>
              <a:t>of our </a:t>
            </a:r>
            <a:r>
              <a:rPr dirty="0" sz="1350" spc="15">
                <a:latin typeface="Arial"/>
                <a:cs typeface="Arial"/>
              </a:rPr>
              <a:t>members </a:t>
            </a:r>
            <a:r>
              <a:rPr dirty="0" sz="1350" spc="10">
                <a:latin typeface="Arial"/>
                <a:cs typeface="Arial"/>
              </a:rPr>
              <a:t>have received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at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152" y="2"/>
            <a:ext cx="5854065" cy="2507615"/>
          </a:xfrm>
          <a:custGeom>
            <a:avLst/>
            <a:gdLst/>
            <a:ahLst/>
            <a:cxnLst/>
            <a:rect l="l" t="t" r="r" b="b"/>
            <a:pathLst>
              <a:path w="5854065" h="2507615">
                <a:moveTo>
                  <a:pt x="0" y="2507458"/>
                </a:moveTo>
                <a:lnTo>
                  <a:pt x="5853997" y="2507458"/>
                </a:lnTo>
                <a:lnTo>
                  <a:pt x="5853997" y="0"/>
                </a:lnTo>
                <a:lnTo>
                  <a:pt x="0" y="0"/>
                </a:lnTo>
                <a:lnTo>
                  <a:pt x="0" y="2507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6152" y="3327020"/>
            <a:ext cx="5854065" cy="6731634"/>
          </a:xfrm>
          <a:custGeom>
            <a:avLst/>
            <a:gdLst/>
            <a:ahLst/>
            <a:cxnLst/>
            <a:rect l="l" t="t" r="r" b="b"/>
            <a:pathLst>
              <a:path w="5854065" h="6731634">
                <a:moveTo>
                  <a:pt x="0" y="6731381"/>
                </a:moveTo>
                <a:lnTo>
                  <a:pt x="5853997" y="6731381"/>
                </a:lnTo>
                <a:lnTo>
                  <a:pt x="5853997" y="0"/>
                </a:lnTo>
                <a:lnTo>
                  <a:pt x="0" y="0"/>
                </a:lnTo>
                <a:lnTo>
                  <a:pt x="0" y="67313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51286" y="2400138"/>
            <a:ext cx="5464175" cy="0"/>
          </a:xfrm>
          <a:custGeom>
            <a:avLst/>
            <a:gdLst/>
            <a:ahLst/>
            <a:cxnLst/>
            <a:rect l="l" t="t" r="r" b="b"/>
            <a:pathLst>
              <a:path w="5464175" h="0">
                <a:moveTo>
                  <a:pt x="0" y="0"/>
                </a:moveTo>
                <a:lnTo>
                  <a:pt x="5463731" y="0"/>
                </a:lnTo>
              </a:path>
            </a:pathLst>
          </a:custGeom>
          <a:ln w="19513">
            <a:solidFill>
              <a:srgbClr val="D724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33707" y="0"/>
            <a:ext cx="5491480" cy="224663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30"/>
              </a:spcBef>
            </a:pPr>
            <a:r>
              <a:rPr dirty="0" sz="1350" spc="5">
                <a:latin typeface="Arial"/>
                <a:cs typeface="Arial"/>
              </a:rPr>
              <a:t>least</a:t>
            </a:r>
            <a:r>
              <a:rPr dirty="0" sz="1350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one.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 marR="5080" indent="4445">
              <a:lnSpc>
                <a:spcPct val="100000"/>
              </a:lnSpc>
            </a:pPr>
            <a:r>
              <a:rPr dirty="0" sz="1350" spc="15">
                <a:latin typeface="Arial"/>
                <a:cs typeface="Arial"/>
              </a:rPr>
              <a:t>On </a:t>
            </a:r>
            <a:r>
              <a:rPr dirty="0" sz="1350" spc="10">
                <a:latin typeface="Arial"/>
                <a:cs typeface="Arial"/>
              </a:rPr>
              <a:t>July 2nd, </a:t>
            </a:r>
            <a:r>
              <a:rPr dirty="0" sz="1350" spc="15">
                <a:latin typeface="Arial"/>
                <a:cs typeface="Arial"/>
              </a:rPr>
              <a:t>we </a:t>
            </a:r>
            <a:r>
              <a:rPr dirty="0" sz="1350" spc="10">
                <a:latin typeface="Arial"/>
                <a:cs typeface="Arial"/>
              </a:rPr>
              <a:t>honored Captain </a:t>
            </a:r>
            <a:r>
              <a:rPr dirty="0" sz="1350" spc="-25" b="1">
                <a:latin typeface="Arial"/>
                <a:cs typeface="Arial"/>
              </a:rPr>
              <a:t>Chad Paoli</a:t>
            </a:r>
            <a:r>
              <a:rPr dirty="0" sz="1350" spc="-25">
                <a:latin typeface="Arial"/>
                <a:cs typeface="Arial"/>
              </a:rPr>
              <a:t>, </a:t>
            </a:r>
            <a:r>
              <a:rPr dirty="0" sz="1350" spc="10">
                <a:latin typeface="Arial"/>
                <a:cs typeface="Arial"/>
              </a:rPr>
              <a:t>Engineer </a:t>
            </a:r>
            <a:r>
              <a:rPr dirty="0" sz="1350" spc="-5" b="1">
                <a:latin typeface="Arial"/>
                <a:cs typeface="Arial"/>
              </a:rPr>
              <a:t>Sean  </a:t>
            </a:r>
            <a:r>
              <a:rPr dirty="0" sz="1350" spc="-30" b="1">
                <a:latin typeface="Arial"/>
                <a:cs typeface="Arial"/>
              </a:rPr>
              <a:t>McMurry</a:t>
            </a:r>
            <a:r>
              <a:rPr dirty="0" sz="1350" spc="-30">
                <a:latin typeface="Arial"/>
                <a:cs typeface="Arial"/>
              </a:rPr>
              <a:t>, </a:t>
            </a:r>
            <a:r>
              <a:rPr dirty="0" sz="1350" spc="10">
                <a:latin typeface="Arial"/>
                <a:cs typeface="Arial"/>
              </a:rPr>
              <a:t>Engineer </a:t>
            </a:r>
            <a:r>
              <a:rPr dirty="0" sz="1350" spc="-45" b="1">
                <a:latin typeface="Arial"/>
                <a:cs typeface="Arial"/>
              </a:rPr>
              <a:t>Nick </a:t>
            </a:r>
            <a:r>
              <a:rPr dirty="0" sz="1350" spc="-40" b="1">
                <a:latin typeface="Arial"/>
                <a:cs typeface="Arial"/>
              </a:rPr>
              <a:t>Wooldridge</a:t>
            </a:r>
            <a:r>
              <a:rPr dirty="0" sz="1350" spc="-40">
                <a:latin typeface="Arial"/>
                <a:cs typeface="Arial"/>
              </a:rPr>
              <a:t>, </a:t>
            </a:r>
            <a:r>
              <a:rPr dirty="0" sz="1350" spc="10">
                <a:latin typeface="Arial"/>
                <a:cs typeface="Arial"/>
              </a:rPr>
              <a:t>Engineer </a:t>
            </a:r>
            <a:r>
              <a:rPr dirty="0" sz="1350" spc="-50" b="1">
                <a:latin typeface="Arial"/>
                <a:cs typeface="Arial"/>
              </a:rPr>
              <a:t>Jeff </a:t>
            </a:r>
            <a:r>
              <a:rPr dirty="0" sz="1350" spc="-35" b="1">
                <a:latin typeface="Arial"/>
                <a:cs typeface="Arial"/>
              </a:rPr>
              <a:t>Joles</a:t>
            </a:r>
            <a:r>
              <a:rPr dirty="0" sz="1350" spc="-35">
                <a:latin typeface="Arial"/>
                <a:cs typeface="Arial"/>
              </a:rPr>
              <a:t>, </a:t>
            </a:r>
            <a:r>
              <a:rPr dirty="0" sz="1350" spc="10">
                <a:latin typeface="Arial"/>
                <a:cs typeface="Arial"/>
              </a:rPr>
              <a:t>and  </a:t>
            </a:r>
            <a:r>
              <a:rPr dirty="0" sz="1350" spc="5">
                <a:latin typeface="Arial"/>
                <a:cs typeface="Arial"/>
              </a:rPr>
              <a:t>Firefighter </a:t>
            </a:r>
            <a:r>
              <a:rPr dirty="0" sz="1350" spc="-30" b="1">
                <a:latin typeface="Arial"/>
                <a:cs typeface="Arial"/>
              </a:rPr>
              <a:t>Hailey </a:t>
            </a:r>
            <a:r>
              <a:rPr dirty="0" sz="1350" spc="-40" b="1">
                <a:latin typeface="Arial"/>
                <a:cs typeface="Arial"/>
              </a:rPr>
              <a:t>Solano </a:t>
            </a:r>
            <a:r>
              <a:rPr dirty="0" sz="1350" spc="10">
                <a:latin typeface="Arial"/>
                <a:cs typeface="Arial"/>
              </a:rPr>
              <a:t>with </a:t>
            </a:r>
            <a:r>
              <a:rPr dirty="0" sz="1350" spc="5">
                <a:latin typeface="Arial"/>
                <a:cs typeface="Arial"/>
              </a:rPr>
              <a:t>their </a:t>
            </a:r>
            <a:r>
              <a:rPr dirty="0" sz="1350" spc="10">
                <a:latin typeface="Arial"/>
                <a:cs typeface="Arial"/>
              </a:rPr>
              <a:t>actions </a:t>
            </a:r>
            <a:r>
              <a:rPr dirty="0" sz="1350" spc="15">
                <a:latin typeface="Arial"/>
                <a:cs typeface="Arial"/>
              </a:rPr>
              <a:t>on </a:t>
            </a:r>
            <a:r>
              <a:rPr dirty="0" sz="1350" spc="10">
                <a:latin typeface="Arial"/>
                <a:cs typeface="Arial"/>
              </a:rPr>
              <a:t>June 22nd </a:t>
            </a:r>
            <a:r>
              <a:rPr dirty="0" sz="1350" spc="5">
                <a:latin typeface="Arial"/>
                <a:cs typeface="Arial"/>
              </a:rPr>
              <a:t>that </a:t>
            </a:r>
            <a:r>
              <a:rPr dirty="0" sz="1350" spc="10">
                <a:latin typeface="Arial"/>
                <a:cs typeface="Arial"/>
              </a:rPr>
              <a:t>resulted  in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10">
                <a:latin typeface="Arial"/>
                <a:cs typeface="Arial"/>
              </a:rPr>
              <a:t>save. Having arrived </a:t>
            </a:r>
            <a:r>
              <a:rPr dirty="0" sz="1350" spc="15">
                <a:latin typeface="Arial"/>
                <a:cs typeface="Arial"/>
              </a:rPr>
              <a:t>on a </a:t>
            </a:r>
            <a:r>
              <a:rPr dirty="0" sz="1350" spc="5">
                <a:latin typeface="Arial"/>
                <a:cs typeface="Arial"/>
              </a:rPr>
              <a:t>patient </a:t>
            </a:r>
            <a:r>
              <a:rPr dirty="0" sz="1350" spc="10">
                <a:latin typeface="Arial"/>
                <a:cs typeface="Arial"/>
              </a:rPr>
              <a:t>with </a:t>
            </a:r>
            <a:r>
              <a:rPr dirty="0" sz="1350" spc="15">
                <a:latin typeface="Arial"/>
                <a:cs typeface="Arial"/>
              </a:rPr>
              <a:t>no </a:t>
            </a:r>
            <a:r>
              <a:rPr dirty="0" sz="1350" spc="10">
                <a:latin typeface="Arial"/>
                <a:cs typeface="Arial"/>
              </a:rPr>
              <a:t>heart beat, </a:t>
            </a:r>
            <a:r>
              <a:rPr dirty="0" sz="1350" spc="5">
                <a:latin typeface="Arial"/>
                <a:cs typeface="Arial"/>
              </a:rPr>
              <a:t>their </a:t>
            </a:r>
            <a:r>
              <a:rPr dirty="0" sz="1350" spc="10">
                <a:latin typeface="Arial"/>
                <a:cs typeface="Arial"/>
              </a:rPr>
              <a:t>care not  only resulted in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10">
                <a:latin typeface="Arial"/>
                <a:cs typeface="Arial"/>
              </a:rPr>
              <a:t>return of </a:t>
            </a:r>
            <a:r>
              <a:rPr dirty="0" sz="1350" spc="5">
                <a:latin typeface="Arial"/>
                <a:cs typeface="Arial"/>
              </a:rPr>
              <a:t>circulation, </a:t>
            </a:r>
            <a:r>
              <a:rPr dirty="0" sz="1350" spc="10">
                <a:latin typeface="Arial"/>
                <a:cs typeface="Arial"/>
              </a:rPr>
              <a:t>but the </a:t>
            </a:r>
            <a:r>
              <a:rPr dirty="0" sz="1350" spc="5">
                <a:latin typeface="Arial"/>
                <a:cs typeface="Arial"/>
              </a:rPr>
              <a:t>patient </a:t>
            </a:r>
            <a:r>
              <a:rPr dirty="0" sz="1350" spc="10">
                <a:latin typeface="Arial"/>
                <a:cs typeface="Arial"/>
              </a:rPr>
              <a:t>walking out of  the </a:t>
            </a:r>
            <a:r>
              <a:rPr dirty="0" sz="1350" spc="5">
                <a:latin typeface="Arial"/>
                <a:cs typeface="Arial"/>
              </a:rPr>
              <a:t>hospital </a:t>
            </a:r>
            <a:r>
              <a:rPr dirty="0" sz="1350" spc="10">
                <a:latin typeface="Arial"/>
                <a:cs typeface="Arial"/>
              </a:rPr>
              <a:t>and returned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home.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Arial"/>
              <a:cs typeface="Arial"/>
            </a:endParaRPr>
          </a:p>
          <a:p>
            <a:pPr marL="17145" marR="113030">
              <a:lnSpc>
                <a:spcPct val="100000"/>
              </a:lnSpc>
            </a:pPr>
            <a:r>
              <a:rPr dirty="0" sz="1350" spc="20">
                <a:latin typeface="Arial"/>
                <a:cs typeface="Arial"/>
              </a:rPr>
              <a:t>We </a:t>
            </a:r>
            <a:r>
              <a:rPr dirty="0" sz="1350" spc="10">
                <a:latin typeface="Arial"/>
                <a:cs typeface="Arial"/>
              </a:rPr>
              <a:t>are </a:t>
            </a:r>
            <a:r>
              <a:rPr dirty="0" sz="1350" spc="5">
                <a:latin typeface="Arial"/>
                <a:cs typeface="Arial"/>
              </a:rPr>
              <a:t>incredibly grateful </a:t>
            </a:r>
            <a:r>
              <a:rPr dirty="0" sz="1350" spc="10">
                <a:latin typeface="Arial"/>
                <a:cs typeface="Arial"/>
              </a:rPr>
              <a:t>to have such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5">
                <a:latin typeface="Arial"/>
                <a:cs typeface="Arial"/>
              </a:rPr>
              <a:t>well-trained, intelligent, </a:t>
            </a:r>
            <a:r>
              <a:rPr dirty="0" sz="1350" spc="10">
                <a:latin typeface="Arial"/>
                <a:cs typeface="Arial"/>
              </a:rPr>
              <a:t>and  cohesive team </a:t>
            </a:r>
            <a:r>
              <a:rPr dirty="0" sz="1350" spc="5">
                <a:latin typeface="Arial"/>
                <a:cs typeface="Arial"/>
              </a:rPr>
              <a:t>that </a:t>
            </a:r>
            <a:r>
              <a:rPr dirty="0" sz="1350" spc="10">
                <a:latin typeface="Arial"/>
                <a:cs typeface="Arial"/>
              </a:rPr>
              <a:t>can </a:t>
            </a:r>
            <a:r>
              <a:rPr dirty="0" sz="1350" spc="5">
                <a:latin typeface="Arial"/>
                <a:cs typeface="Arial"/>
              </a:rPr>
              <a:t>deliver </a:t>
            </a:r>
            <a:r>
              <a:rPr dirty="0" sz="1350" spc="10">
                <a:latin typeface="Arial"/>
                <a:cs typeface="Arial"/>
              </a:rPr>
              <a:t>impeccable care in these</a:t>
            </a:r>
            <a:r>
              <a:rPr dirty="0" sz="1350" spc="30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situations.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6152" y="2507461"/>
            <a:ext cx="5854065" cy="819785"/>
          </a:xfrm>
          <a:prstGeom prst="rect">
            <a:avLst/>
          </a:prstGeom>
          <a:solidFill>
            <a:srgbClr val="B2B2B2"/>
          </a:solidFill>
        </p:spPr>
        <p:txBody>
          <a:bodyPr wrap="square" lIns="0" tIns="61594" rIns="0" bIns="0" rtlCol="0" vert="horz">
            <a:spAutoFit/>
          </a:bodyPr>
          <a:lstStyle/>
          <a:p>
            <a:pPr marL="1266190" marR="512445" indent="-761365">
              <a:lnSpc>
                <a:spcPct val="100000"/>
              </a:lnSpc>
              <a:spcBef>
                <a:spcPts val="484"/>
              </a:spcBef>
            </a:pPr>
            <a:r>
              <a:rPr dirty="0" sz="2050" spc="-65" b="1">
                <a:latin typeface="Arial"/>
                <a:cs typeface="Arial"/>
              </a:rPr>
              <a:t>Chief </a:t>
            </a:r>
            <a:r>
              <a:rPr dirty="0" sz="2050" spc="-50" b="1">
                <a:latin typeface="Arial"/>
                <a:cs typeface="Arial"/>
              </a:rPr>
              <a:t>Stange </a:t>
            </a:r>
            <a:r>
              <a:rPr dirty="0" sz="2050" spc="-70" b="1">
                <a:latin typeface="Arial"/>
                <a:cs typeface="Arial"/>
              </a:rPr>
              <a:t>Delivers </a:t>
            </a:r>
            <a:r>
              <a:rPr dirty="0" sz="2050" spc="-75" b="1">
                <a:latin typeface="Arial"/>
                <a:cs typeface="Arial"/>
              </a:rPr>
              <a:t>Keynote </a:t>
            </a:r>
            <a:r>
              <a:rPr dirty="0" sz="2050" spc="-50" b="1">
                <a:latin typeface="Arial"/>
                <a:cs typeface="Arial"/>
              </a:rPr>
              <a:t>at </a:t>
            </a:r>
            <a:r>
              <a:rPr dirty="0" sz="2050" spc="-70" b="1">
                <a:latin typeface="Arial"/>
                <a:cs typeface="Arial"/>
              </a:rPr>
              <a:t>Oregon  </a:t>
            </a:r>
            <a:r>
              <a:rPr dirty="0" sz="2050" spc="-50" b="1">
                <a:latin typeface="Arial"/>
                <a:cs typeface="Arial"/>
              </a:rPr>
              <a:t>Fallen </a:t>
            </a:r>
            <a:r>
              <a:rPr dirty="0" sz="2050" spc="-85" b="1">
                <a:latin typeface="Arial"/>
                <a:cs typeface="Arial"/>
              </a:rPr>
              <a:t>Firefighter's</a:t>
            </a:r>
            <a:r>
              <a:rPr dirty="0" sz="2050" spc="55" b="1">
                <a:latin typeface="Arial"/>
                <a:cs typeface="Arial"/>
              </a:rPr>
              <a:t> </a:t>
            </a:r>
            <a:r>
              <a:rPr dirty="0" sz="2050" spc="-65" b="1">
                <a:latin typeface="Arial"/>
                <a:cs typeface="Arial"/>
              </a:rPr>
              <a:t>Memorial</a:t>
            </a:r>
            <a:endParaRPr sz="2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1286" y="3424588"/>
            <a:ext cx="5463731" cy="3639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38586" y="7216987"/>
            <a:ext cx="5398135" cy="265620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160655">
              <a:lnSpc>
                <a:spcPct val="100000"/>
              </a:lnSpc>
              <a:spcBef>
                <a:spcPts val="130"/>
              </a:spcBef>
            </a:pPr>
            <a:r>
              <a:rPr dirty="0" sz="1350" spc="15">
                <a:latin typeface="Arial"/>
                <a:cs typeface="Arial"/>
              </a:rPr>
              <a:t>On </a:t>
            </a:r>
            <a:r>
              <a:rPr dirty="0" sz="1350" spc="10">
                <a:latin typeface="Arial"/>
                <a:cs typeface="Arial"/>
              </a:rPr>
              <a:t>June 17,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Chief Stange served as the keynote speaker at the  annual Oregon Fallen Fire Fighters Memorial Ceremony held at the  Oregon Public Safety Academy, honoring 182 brave </a:t>
            </a:r>
            <a:r>
              <a:rPr dirty="0" sz="1350" spc="5">
                <a:solidFill>
                  <a:srgbClr val="070708"/>
                </a:solidFill>
                <a:latin typeface="Arial"/>
                <a:cs typeface="Arial"/>
              </a:rPr>
              <a:t>fire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service  </a:t>
            </a:r>
            <a:r>
              <a:rPr dirty="0" sz="1350" spc="15">
                <a:solidFill>
                  <a:srgbClr val="070708"/>
                </a:solidFill>
                <a:latin typeface="Arial"/>
                <a:cs typeface="Arial"/>
              </a:rPr>
              <a:t>members who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have </a:t>
            </a:r>
            <a:r>
              <a:rPr dirty="0" sz="1350" spc="15">
                <a:solidFill>
                  <a:srgbClr val="070708"/>
                </a:solidFill>
                <a:latin typeface="Arial"/>
                <a:cs typeface="Arial"/>
              </a:rPr>
              <a:t>made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the ultimate </a:t>
            </a:r>
            <a:r>
              <a:rPr dirty="0" sz="1350" spc="5">
                <a:solidFill>
                  <a:srgbClr val="070708"/>
                </a:solidFill>
                <a:latin typeface="Arial"/>
                <a:cs typeface="Arial"/>
              </a:rPr>
              <a:t>sacrifice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since</a:t>
            </a:r>
            <a:r>
              <a:rPr dirty="0" sz="1350" spc="-45">
                <a:solidFill>
                  <a:srgbClr val="070708"/>
                </a:solidFill>
                <a:latin typeface="Arial"/>
                <a:cs typeface="Arial"/>
              </a:rPr>
              <a:t>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1881.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Arial"/>
              <a:cs typeface="Arial"/>
            </a:endParaRPr>
          </a:p>
          <a:p>
            <a:pPr marL="12700" marR="197485">
              <a:lnSpc>
                <a:spcPct val="100000"/>
              </a:lnSpc>
            </a:pPr>
            <a:r>
              <a:rPr dirty="0" sz="1350" spc="15">
                <a:solidFill>
                  <a:srgbClr val="070708"/>
                </a:solidFill>
                <a:latin typeface="Arial"/>
                <a:cs typeface="Arial"/>
              </a:rPr>
              <a:t>The name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of Polk County Fire </a:t>
            </a:r>
            <a:r>
              <a:rPr dirty="0" sz="1350" spc="5">
                <a:solidFill>
                  <a:srgbClr val="070708"/>
                </a:solidFill>
                <a:latin typeface="Arial"/>
                <a:cs typeface="Arial"/>
              </a:rPr>
              <a:t>District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No.1 Captain </a:t>
            </a:r>
            <a:r>
              <a:rPr dirty="0" sz="1350" spc="15">
                <a:solidFill>
                  <a:srgbClr val="070708"/>
                </a:solidFill>
                <a:latin typeface="Arial"/>
                <a:cs typeface="Arial"/>
              </a:rPr>
              <a:t>Tom </a:t>
            </a:r>
            <a:r>
              <a:rPr dirty="0" sz="1350" spc="5">
                <a:solidFill>
                  <a:srgbClr val="070708"/>
                </a:solidFill>
                <a:latin typeface="Arial"/>
                <a:cs typeface="Arial"/>
              </a:rPr>
              <a:t>Kistler is  </a:t>
            </a:r>
            <a:r>
              <a:rPr dirty="0" sz="1350" spc="15">
                <a:solidFill>
                  <a:srgbClr val="070708"/>
                </a:solidFill>
                <a:latin typeface="Arial"/>
                <a:cs typeface="Arial"/>
              </a:rPr>
              <a:t>among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those etched </a:t>
            </a:r>
            <a:r>
              <a:rPr dirty="0" sz="1350" spc="15">
                <a:solidFill>
                  <a:srgbClr val="070708"/>
                </a:solidFill>
                <a:latin typeface="Arial"/>
                <a:cs typeface="Arial"/>
              </a:rPr>
              <a:t>on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the </a:t>
            </a:r>
            <a:r>
              <a:rPr dirty="0" sz="1350" spc="5">
                <a:solidFill>
                  <a:srgbClr val="070708"/>
                </a:solidFill>
                <a:latin typeface="Arial"/>
                <a:cs typeface="Arial"/>
              </a:rPr>
              <a:t>wall.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Chief Stange, having been one of  the responders </a:t>
            </a:r>
            <a:r>
              <a:rPr dirty="0" sz="1350" spc="15">
                <a:solidFill>
                  <a:srgbClr val="070708"/>
                </a:solidFill>
                <a:latin typeface="Arial"/>
                <a:cs typeface="Arial"/>
              </a:rPr>
              <a:t>when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Captain </a:t>
            </a:r>
            <a:r>
              <a:rPr dirty="0" sz="1350" spc="5">
                <a:solidFill>
                  <a:srgbClr val="070708"/>
                </a:solidFill>
                <a:latin typeface="Arial"/>
                <a:cs typeface="Arial"/>
              </a:rPr>
              <a:t>Kistler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died in 2003, </a:t>
            </a:r>
            <a:r>
              <a:rPr dirty="0" sz="1350" spc="5">
                <a:solidFill>
                  <a:srgbClr val="070708"/>
                </a:solidFill>
                <a:latin typeface="Arial"/>
                <a:cs typeface="Arial"/>
              </a:rPr>
              <a:t>reflected </a:t>
            </a:r>
            <a:r>
              <a:rPr dirty="0" sz="1350" spc="15">
                <a:solidFill>
                  <a:srgbClr val="070708"/>
                </a:solidFill>
                <a:latin typeface="Arial"/>
                <a:cs typeface="Arial"/>
              </a:rPr>
              <a:t>on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the  profound loss and legacy of those </a:t>
            </a:r>
            <a:r>
              <a:rPr dirty="0" sz="1350" spc="15">
                <a:solidFill>
                  <a:srgbClr val="070708"/>
                </a:solidFill>
                <a:latin typeface="Arial"/>
                <a:cs typeface="Arial"/>
              </a:rPr>
              <a:t>who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died in</a:t>
            </a:r>
            <a:r>
              <a:rPr dirty="0" sz="1350" spc="-40">
                <a:solidFill>
                  <a:srgbClr val="070708"/>
                </a:solidFill>
                <a:latin typeface="Arial"/>
                <a:cs typeface="Arial"/>
              </a:rPr>
              <a:t> </a:t>
            </a:r>
            <a:r>
              <a:rPr dirty="0" sz="1350" spc="5">
                <a:solidFill>
                  <a:srgbClr val="070708"/>
                </a:solidFill>
                <a:latin typeface="Arial"/>
                <a:cs typeface="Arial"/>
              </a:rPr>
              <a:t>service.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“This </a:t>
            </a:r>
            <a:r>
              <a:rPr dirty="0" sz="1350" spc="5">
                <a:solidFill>
                  <a:srgbClr val="070708"/>
                </a:solidFill>
                <a:latin typeface="Arial"/>
                <a:cs typeface="Arial"/>
              </a:rPr>
              <a:t>Wall...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these </a:t>
            </a:r>
            <a:r>
              <a:rPr dirty="0" sz="1350" spc="5">
                <a:solidFill>
                  <a:srgbClr val="070708"/>
                </a:solidFill>
                <a:latin typeface="Arial"/>
                <a:cs typeface="Arial"/>
              </a:rPr>
              <a:t>firefighters...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they </a:t>
            </a:r>
            <a:r>
              <a:rPr dirty="0" sz="1350" spc="5">
                <a:solidFill>
                  <a:srgbClr val="070708"/>
                </a:solidFill>
                <a:latin typeface="Arial"/>
                <a:cs typeface="Arial"/>
              </a:rPr>
              <a:t>inspire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us. Their </a:t>
            </a:r>
            <a:r>
              <a:rPr dirty="0" sz="1350" spc="15">
                <a:solidFill>
                  <a:srgbClr val="070708"/>
                </a:solidFill>
                <a:latin typeface="Arial"/>
                <a:cs typeface="Arial"/>
              </a:rPr>
              <a:t>names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are  shorthand in our </a:t>
            </a:r>
            <a:r>
              <a:rPr dirty="0" sz="1350" spc="5">
                <a:solidFill>
                  <a:srgbClr val="070708"/>
                </a:solidFill>
                <a:latin typeface="Arial"/>
                <a:cs typeface="Arial"/>
              </a:rPr>
              <a:t>fire stations </a:t>
            </a:r>
            <a:r>
              <a:rPr dirty="0" sz="1350" spc="30">
                <a:solidFill>
                  <a:srgbClr val="070708"/>
                </a:solidFill>
                <a:latin typeface="Arial"/>
                <a:cs typeface="Arial"/>
              </a:rPr>
              <a:t>—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symbols of commitment, </a:t>
            </a:r>
            <a:r>
              <a:rPr dirty="0" sz="1350" spc="5">
                <a:solidFill>
                  <a:srgbClr val="070708"/>
                </a:solidFill>
                <a:latin typeface="Arial"/>
                <a:cs typeface="Arial"/>
              </a:rPr>
              <a:t>service,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and  </a:t>
            </a:r>
            <a:r>
              <a:rPr dirty="0" sz="1350" spc="5">
                <a:solidFill>
                  <a:srgbClr val="070708"/>
                </a:solidFill>
                <a:latin typeface="Arial"/>
                <a:cs typeface="Arial"/>
              </a:rPr>
              <a:t>sacrifice that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continue to shape </a:t>
            </a:r>
            <a:r>
              <a:rPr dirty="0" sz="1350" spc="15">
                <a:solidFill>
                  <a:srgbClr val="070708"/>
                </a:solidFill>
                <a:latin typeface="Arial"/>
                <a:cs typeface="Arial"/>
              </a:rPr>
              <a:t>who we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are. </a:t>
            </a:r>
            <a:r>
              <a:rPr dirty="0" sz="1350" spc="15">
                <a:solidFill>
                  <a:srgbClr val="070708"/>
                </a:solidFill>
                <a:latin typeface="Arial"/>
                <a:cs typeface="Arial"/>
              </a:rPr>
              <a:t>To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the </a:t>
            </a:r>
            <a:r>
              <a:rPr dirty="0" sz="1350" spc="5">
                <a:solidFill>
                  <a:srgbClr val="070708"/>
                </a:solidFill>
                <a:latin typeface="Arial"/>
                <a:cs typeface="Arial"/>
              </a:rPr>
              <a:t>families,</a:t>
            </a:r>
            <a:r>
              <a:rPr dirty="0" sz="1350" spc="-20">
                <a:solidFill>
                  <a:srgbClr val="070708"/>
                </a:solidFill>
                <a:latin typeface="Arial"/>
                <a:cs typeface="Arial"/>
              </a:rPr>
              <a:t>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your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152" y="2"/>
            <a:ext cx="5854065" cy="985519"/>
          </a:xfrm>
          <a:custGeom>
            <a:avLst/>
            <a:gdLst/>
            <a:ahLst/>
            <a:cxnLst/>
            <a:rect l="l" t="t" r="r" b="b"/>
            <a:pathLst>
              <a:path w="5854065" h="985519">
                <a:moveTo>
                  <a:pt x="0" y="985419"/>
                </a:moveTo>
                <a:lnTo>
                  <a:pt x="5853997" y="985419"/>
                </a:lnTo>
                <a:lnTo>
                  <a:pt x="5853997" y="0"/>
                </a:lnTo>
                <a:lnTo>
                  <a:pt x="0" y="0"/>
                </a:lnTo>
                <a:lnTo>
                  <a:pt x="0" y="985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6152" y="1453741"/>
            <a:ext cx="5854065" cy="7239634"/>
          </a:xfrm>
          <a:custGeom>
            <a:avLst/>
            <a:gdLst/>
            <a:ahLst/>
            <a:cxnLst/>
            <a:rect l="l" t="t" r="r" b="b"/>
            <a:pathLst>
              <a:path w="5854065" h="7239634">
                <a:moveTo>
                  <a:pt x="0" y="7239443"/>
                </a:moveTo>
                <a:lnTo>
                  <a:pt x="5853997" y="7239443"/>
                </a:lnTo>
                <a:lnTo>
                  <a:pt x="5853997" y="0"/>
                </a:lnTo>
                <a:lnTo>
                  <a:pt x="0" y="0"/>
                </a:lnTo>
                <a:lnTo>
                  <a:pt x="0" y="7239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56152" y="9629825"/>
            <a:ext cx="5854065" cy="428625"/>
          </a:xfrm>
          <a:custGeom>
            <a:avLst/>
            <a:gdLst/>
            <a:ahLst/>
            <a:cxnLst/>
            <a:rect l="l" t="t" r="r" b="b"/>
            <a:pathLst>
              <a:path w="5854065" h="428625">
                <a:moveTo>
                  <a:pt x="0" y="428577"/>
                </a:moveTo>
                <a:lnTo>
                  <a:pt x="5853997" y="428577"/>
                </a:lnTo>
                <a:lnTo>
                  <a:pt x="5853997" y="0"/>
                </a:lnTo>
                <a:lnTo>
                  <a:pt x="0" y="0"/>
                </a:lnTo>
                <a:lnTo>
                  <a:pt x="0" y="4285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51286" y="878098"/>
            <a:ext cx="5464175" cy="0"/>
          </a:xfrm>
          <a:custGeom>
            <a:avLst/>
            <a:gdLst/>
            <a:ahLst/>
            <a:cxnLst/>
            <a:rect l="l" t="t" r="r" b="b"/>
            <a:pathLst>
              <a:path w="5464175" h="0">
                <a:moveTo>
                  <a:pt x="0" y="0"/>
                </a:moveTo>
                <a:lnTo>
                  <a:pt x="5463731" y="0"/>
                </a:lnTo>
              </a:path>
            </a:pathLst>
          </a:custGeom>
          <a:ln w="19513">
            <a:solidFill>
              <a:srgbClr val="D724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51286" y="8585861"/>
            <a:ext cx="5464175" cy="0"/>
          </a:xfrm>
          <a:custGeom>
            <a:avLst/>
            <a:gdLst/>
            <a:ahLst/>
            <a:cxnLst/>
            <a:rect l="l" t="t" r="r" b="b"/>
            <a:pathLst>
              <a:path w="5464175" h="0">
                <a:moveTo>
                  <a:pt x="0" y="0"/>
                </a:moveTo>
                <a:lnTo>
                  <a:pt x="5463731" y="0"/>
                </a:lnTo>
              </a:path>
            </a:pathLst>
          </a:custGeom>
          <a:ln w="19513">
            <a:solidFill>
              <a:srgbClr val="D724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38586" y="0"/>
            <a:ext cx="5359400" cy="6991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90"/>
              </a:spcBef>
            </a:pP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loved ones are forever part of our </a:t>
            </a:r>
            <a:r>
              <a:rPr dirty="0" sz="1350" spc="5">
                <a:solidFill>
                  <a:srgbClr val="070708"/>
                </a:solidFill>
                <a:latin typeface="Arial"/>
                <a:cs typeface="Arial"/>
              </a:rPr>
              <a:t>fire </a:t>
            </a:r>
            <a:r>
              <a:rPr dirty="0" sz="1350" spc="10">
                <a:solidFill>
                  <a:srgbClr val="070708"/>
                </a:solidFill>
                <a:latin typeface="Arial"/>
                <a:cs typeface="Arial"/>
              </a:rPr>
              <a:t>service </a:t>
            </a:r>
            <a:r>
              <a:rPr dirty="0" sz="1350" spc="5">
                <a:solidFill>
                  <a:srgbClr val="070708"/>
                </a:solidFill>
                <a:latin typeface="Arial"/>
                <a:cs typeface="Arial"/>
              </a:rPr>
              <a:t>family. </a:t>
            </a:r>
            <a:r>
              <a:rPr dirty="0" sz="1350" spc="5">
                <a:latin typeface="Arial"/>
                <a:cs typeface="Arial"/>
              </a:rPr>
              <a:t>I </a:t>
            </a:r>
            <a:r>
              <a:rPr dirty="0" sz="1350" spc="10">
                <a:latin typeface="Arial"/>
                <a:cs typeface="Arial"/>
              </a:rPr>
              <a:t>promise </a:t>
            </a:r>
            <a:r>
              <a:rPr dirty="0" sz="1350" spc="15">
                <a:latin typeface="Arial"/>
                <a:cs typeface="Arial"/>
              </a:rPr>
              <a:t>you  </a:t>
            </a:r>
            <a:r>
              <a:rPr dirty="0" sz="1350" spc="5">
                <a:latin typeface="Arial"/>
                <a:cs typeface="Arial"/>
              </a:rPr>
              <a:t>this, their </a:t>
            </a:r>
            <a:r>
              <a:rPr dirty="0" sz="1350" spc="10">
                <a:latin typeface="Arial"/>
                <a:cs typeface="Arial"/>
              </a:rPr>
              <a:t>service, </a:t>
            </a:r>
            <a:r>
              <a:rPr dirty="0" sz="1350" spc="5">
                <a:latin typeface="Arial"/>
                <a:cs typeface="Arial"/>
              </a:rPr>
              <a:t>their </a:t>
            </a:r>
            <a:r>
              <a:rPr dirty="0" sz="1350" spc="10">
                <a:latin typeface="Arial"/>
                <a:cs typeface="Arial"/>
              </a:rPr>
              <a:t>impact, </a:t>
            </a:r>
            <a:r>
              <a:rPr dirty="0" sz="1350" spc="5">
                <a:latin typeface="Arial"/>
                <a:cs typeface="Arial"/>
              </a:rPr>
              <a:t>their inspiration </a:t>
            </a:r>
            <a:r>
              <a:rPr dirty="0" sz="1350" spc="10">
                <a:latin typeface="Arial"/>
                <a:cs typeface="Arial"/>
              </a:rPr>
              <a:t>to the </a:t>
            </a:r>
            <a:r>
              <a:rPr dirty="0" sz="1350" spc="5">
                <a:latin typeface="Arial"/>
                <a:cs typeface="Arial"/>
              </a:rPr>
              <a:t>fire </a:t>
            </a:r>
            <a:r>
              <a:rPr dirty="0" sz="1350" spc="10">
                <a:latin typeface="Arial"/>
                <a:cs typeface="Arial"/>
              </a:rPr>
              <a:t>service, </a:t>
            </a:r>
            <a:r>
              <a:rPr dirty="0" sz="1350" spc="5">
                <a:latin typeface="Arial"/>
                <a:cs typeface="Arial"/>
              </a:rPr>
              <a:t>will  </a:t>
            </a:r>
            <a:r>
              <a:rPr dirty="0" sz="1350" spc="10">
                <a:latin typeface="Arial"/>
                <a:cs typeface="Arial"/>
              </a:rPr>
              <a:t>continue. </a:t>
            </a:r>
            <a:r>
              <a:rPr dirty="0" sz="1350" spc="15">
                <a:latin typeface="Arial"/>
                <a:cs typeface="Arial"/>
              </a:rPr>
              <a:t>22 </a:t>
            </a:r>
            <a:r>
              <a:rPr dirty="0" sz="1350" spc="10">
                <a:latin typeface="Arial"/>
                <a:cs typeface="Arial"/>
              </a:rPr>
              <a:t>years </a:t>
            </a:r>
            <a:r>
              <a:rPr dirty="0" sz="1350" spc="5">
                <a:latin typeface="Arial"/>
                <a:cs typeface="Arial"/>
              </a:rPr>
              <a:t>later, this I </a:t>
            </a:r>
            <a:r>
              <a:rPr dirty="0" sz="1350" spc="15">
                <a:latin typeface="Arial"/>
                <a:cs typeface="Arial"/>
              </a:rPr>
              <a:t>know </a:t>
            </a:r>
            <a:r>
              <a:rPr dirty="0" sz="1350" spc="5">
                <a:latin typeface="Arial"/>
                <a:cs typeface="Arial"/>
              </a:rPr>
              <a:t>is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true."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6152" y="985421"/>
            <a:ext cx="5854065" cy="468630"/>
          </a:xfrm>
          <a:prstGeom prst="rect">
            <a:avLst/>
          </a:prstGeom>
          <a:solidFill>
            <a:srgbClr val="B2B2B2"/>
          </a:solidFill>
        </p:spPr>
        <p:txBody>
          <a:bodyPr wrap="square" lIns="0" tIns="57785" rIns="0" bIns="0" rtlCol="0" vert="horz">
            <a:spAutoFit/>
          </a:bodyPr>
          <a:lstStyle/>
          <a:p>
            <a:pPr marL="335280">
              <a:lnSpc>
                <a:spcPct val="100000"/>
              </a:lnSpc>
              <a:spcBef>
                <a:spcPts val="455"/>
              </a:spcBef>
            </a:pPr>
            <a:r>
              <a:rPr dirty="0" sz="1850" spc="-80" b="1">
                <a:latin typeface="Arial"/>
                <a:cs typeface="Arial"/>
              </a:rPr>
              <a:t>Two-Alarm </a:t>
            </a:r>
            <a:r>
              <a:rPr dirty="0" sz="1850" spc="-70" b="1">
                <a:latin typeface="Arial"/>
                <a:cs typeface="Arial"/>
              </a:rPr>
              <a:t>Grass </a:t>
            </a:r>
            <a:r>
              <a:rPr dirty="0" sz="1850" spc="-60" b="1">
                <a:latin typeface="Arial"/>
                <a:cs typeface="Arial"/>
              </a:rPr>
              <a:t>Fire </a:t>
            </a:r>
            <a:r>
              <a:rPr dirty="0" sz="1850" spc="-75" b="1">
                <a:latin typeface="Arial"/>
                <a:cs typeface="Arial"/>
              </a:rPr>
              <a:t>Contained </a:t>
            </a:r>
            <a:r>
              <a:rPr dirty="0" sz="1850" spc="-35" b="1">
                <a:latin typeface="Arial"/>
                <a:cs typeface="Arial"/>
              </a:rPr>
              <a:t>Near</a:t>
            </a:r>
            <a:r>
              <a:rPr dirty="0" sz="1850" spc="250" b="1">
                <a:latin typeface="Arial"/>
                <a:cs typeface="Arial"/>
              </a:rPr>
              <a:t> </a:t>
            </a:r>
            <a:r>
              <a:rPr dirty="0" sz="1850" spc="-100" b="1">
                <a:latin typeface="Arial"/>
                <a:cs typeface="Arial"/>
              </a:rPr>
              <a:t>Monmouth</a:t>
            </a:r>
            <a:endParaRPr sz="18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51286" y="1551309"/>
            <a:ext cx="5463731" cy="3639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38586" y="5343707"/>
            <a:ext cx="5485130" cy="284162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13335">
              <a:lnSpc>
                <a:spcPct val="100000"/>
              </a:lnSpc>
              <a:spcBef>
                <a:spcPts val="130"/>
              </a:spcBef>
            </a:pPr>
            <a:r>
              <a:rPr dirty="0" sz="1350" spc="15">
                <a:latin typeface="Arial"/>
                <a:cs typeface="Arial"/>
              </a:rPr>
              <a:t>On </a:t>
            </a:r>
            <a:r>
              <a:rPr dirty="0" sz="1350" spc="10">
                <a:latin typeface="Arial"/>
                <a:cs typeface="Arial"/>
              </a:rPr>
              <a:t>June </a:t>
            </a:r>
            <a:r>
              <a:rPr dirty="0" sz="1350" spc="15">
                <a:latin typeface="Arial"/>
                <a:cs typeface="Arial"/>
              </a:rPr>
              <a:t>18 </a:t>
            </a:r>
            <a:r>
              <a:rPr dirty="0" sz="1350" spc="10">
                <a:latin typeface="Arial"/>
                <a:cs typeface="Arial"/>
              </a:rPr>
              <a:t>at around 3:15 </a:t>
            </a:r>
            <a:r>
              <a:rPr dirty="0" sz="1350" spc="15">
                <a:latin typeface="Arial"/>
                <a:cs typeface="Arial"/>
              </a:rPr>
              <a:t>PM, </a:t>
            </a:r>
            <a:r>
              <a:rPr dirty="0" sz="1350" spc="10">
                <a:latin typeface="Arial"/>
                <a:cs typeface="Arial"/>
              </a:rPr>
              <a:t>crews responded to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10">
                <a:latin typeface="Arial"/>
                <a:cs typeface="Arial"/>
              </a:rPr>
              <a:t>two-alarm  grass </a:t>
            </a:r>
            <a:r>
              <a:rPr dirty="0" sz="1350" spc="5">
                <a:latin typeface="Arial"/>
                <a:cs typeface="Arial"/>
              </a:rPr>
              <a:t>fire that </a:t>
            </a:r>
            <a:r>
              <a:rPr dirty="0" sz="1350" spc="10">
                <a:latin typeface="Arial"/>
                <a:cs typeface="Arial"/>
              </a:rPr>
              <a:t>broke out in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10">
                <a:latin typeface="Arial"/>
                <a:cs typeface="Arial"/>
              </a:rPr>
              <a:t>one-acre </a:t>
            </a:r>
            <a:r>
              <a:rPr dirty="0" sz="1350" spc="5">
                <a:latin typeface="Arial"/>
                <a:cs typeface="Arial"/>
              </a:rPr>
              <a:t>field </a:t>
            </a:r>
            <a:r>
              <a:rPr dirty="0" sz="1350" spc="10">
                <a:latin typeface="Arial"/>
                <a:cs typeface="Arial"/>
              </a:rPr>
              <a:t>while </a:t>
            </a:r>
            <a:r>
              <a:rPr dirty="0" sz="1350" spc="5">
                <a:latin typeface="Arial"/>
                <a:cs typeface="Arial"/>
              </a:rPr>
              <a:t>it </a:t>
            </a:r>
            <a:r>
              <a:rPr dirty="0" sz="1350" spc="15">
                <a:latin typeface="Arial"/>
                <a:cs typeface="Arial"/>
              </a:rPr>
              <a:t>was </a:t>
            </a:r>
            <a:r>
              <a:rPr dirty="0" sz="1350" spc="10">
                <a:latin typeface="Arial"/>
                <a:cs typeface="Arial"/>
              </a:rPr>
              <a:t>being baled.  Preliminary reports </a:t>
            </a:r>
            <a:r>
              <a:rPr dirty="0" sz="1350" spc="5">
                <a:latin typeface="Arial"/>
                <a:cs typeface="Arial"/>
              </a:rPr>
              <a:t>indicate that </a:t>
            </a:r>
            <a:r>
              <a:rPr dirty="0" sz="1350" spc="10">
                <a:latin typeface="Arial"/>
                <a:cs typeface="Arial"/>
              </a:rPr>
              <a:t>the baler </a:t>
            </a:r>
            <a:r>
              <a:rPr dirty="0" sz="1350" spc="15">
                <a:latin typeface="Arial"/>
                <a:cs typeface="Arial"/>
              </a:rPr>
              <a:t>may </a:t>
            </a:r>
            <a:r>
              <a:rPr dirty="0" sz="1350" spc="10">
                <a:latin typeface="Arial"/>
                <a:cs typeface="Arial"/>
              </a:rPr>
              <a:t>have been the cause of  the </a:t>
            </a:r>
            <a:r>
              <a:rPr dirty="0" sz="1350" spc="5">
                <a:latin typeface="Arial"/>
                <a:cs typeface="Arial"/>
              </a:rPr>
              <a:t>fire, </a:t>
            </a:r>
            <a:r>
              <a:rPr dirty="0" sz="1350" spc="10">
                <a:latin typeface="Arial"/>
                <a:cs typeface="Arial"/>
              </a:rPr>
              <a:t>though the exact cause remains under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investigation.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Arial"/>
              <a:cs typeface="Arial"/>
            </a:endParaRPr>
          </a:p>
          <a:p>
            <a:pPr marL="12700" marR="13335">
              <a:lnSpc>
                <a:spcPct val="100000"/>
              </a:lnSpc>
            </a:pPr>
            <a:r>
              <a:rPr dirty="0" sz="1350" spc="10">
                <a:latin typeface="Arial"/>
                <a:cs typeface="Arial"/>
              </a:rPr>
              <a:t>Crews arrived </a:t>
            </a:r>
            <a:r>
              <a:rPr dirty="0" sz="1350" spc="15">
                <a:latin typeface="Arial"/>
                <a:cs typeface="Arial"/>
              </a:rPr>
              <a:t>on </a:t>
            </a:r>
            <a:r>
              <a:rPr dirty="0" sz="1350" spc="10">
                <a:latin typeface="Arial"/>
                <a:cs typeface="Arial"/>
              </a:rPr>
              <a:t>scene quickly and were able to prevent the </a:t>
            </a:r>
            <a:r>
              <a:rPr dirty="0" sz="1350" spc="5">
                <a:latin typeface="Arial"/>
                <a:cs typeface="Arial"/>
              </a:rPr>
              <a:t>fire </a:t>
            </a:r>
            <a:r>
              <a:rPr dirty="0" sz="1350" spc="10">
                <a:latin typeface="Arial"/>
                <a:cs typeface="Arial"/>
              </a:rPr>
              <a:t>from  spreading to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10">
                <a:latin typeface="Arial"/>
                <a:cs typeface="Arial"/>
              </a:rPr>
              <a:t>neighboring </a:t>
            </a:r>
            <a:r>
              <a:rPr dirty="0" sz="1350" spc="5">
                <a:latin typeface="Arial"/>
                <a:cs typeface="Arial"/>
              </a:rPr>
              <a:t>field that </a:t>
            </a:r>
            <a:r>
              <a:rPr dirty="0" sz="1350" spc="15">
                <a:latin typeface="Arial"/>
                <a:cs typeface="Arial"/>
              </a:rPr>
              <a:t>was </a:t>
            </a:r>
            <a:r>
              <a:rPr dirty="0" sz="1350" spc="10">
                <a:latin typeface="Arial"/>
                <a:cs typeface="Arial"/>
              </a:rPr>
              <a:t>housing </a:t>
            </a:r>
            <a:r>
              <a:rPr dirty="0" sz="1350" spc="5">
                <a:latin typeface="Arial"/>
                <a:cs typeface="Arial"/>
              </a:rPr>
              <a:t>livestock </a:t>
            </a:r>
            <a:r>
              <a:rPr dirty="0" sz="1350" spc="10">
                <a:latin typeface="Arial"/>
                <a:cs typeface="Arial"/>
              </a:rPr>
              <a:t>at the time.  </a:t>
            </a:r>
            <a:r>
              <a:rPr dirty="0" sz="1350" spc="15">
                <a:latin typeface="Arial"/>
                <a:cs typeface="Arial"/>
              </a:rPr>
              <a:t>The </a:t>
            </a:r>
            <a:r>
              <a:rPr dirty="0" sz="1350" spc="5">
                <a:latin typeface="Arial"/>
                <a:cs typeface="Arial"/>
              </a:rPr>
              <a:t>fire is </a:t>
            </a:r>
            <a:r>
              <a:rPr dirty="0" sz="1350" spc="15">
                <a:latin typeface="Arial"/>
                <a:cs typeface="Arial"/>
              </a:rPr>
              <a:t>now </a:t>
            </a:r>
            <a:r>
              <a:rPr dirty="0" sz="1350" spc="10">
                <a:latin typeface="Arial"/>
                <a:cs typeface="Arial"/>
              </a:rPr>
              <a:t>under </a:t>
            </a:r>
            <a:r>
              <a:rPr dirty="0" sz="1350" spc="5">
                <a:latin typeface="Arial"/>
                <a:cs typeface="Arial"/>
              </a:rPr>
              <a:t>control, </a:t>
            </a:r>
            <a:r>
              <a:rPr dirty="0" sz="1350" spc="10">
                <a:latin typeface="Arial"/>
                <a:cs typeface="Arial"/>
              </a:rPr>
              <a:t>and mop-up operations are expected to  continue </a:t>
            </a:r>
            <a:r>
              <a:rPr dirty="0" sz="1350" spc="5">
                <a:latin typeface="Arial"/>
                <a:cs typeface="Arial"/>
              </a:rPr>
              <a:t>for </a:t>
            </a:r>
            <a:r>
              <a:rPr dirty="0" sz="1350" spc="10">
                <a:latin typeface="Arial"/>
                <a:cs typeface="Arial"/>
              </a:rPr>
              <a:t>the next few hours with assistance from the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landowners.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50" spc="15">
                <a:latin typeface="Arial"/>
                <a:cs typeface="Arial"/>
              </a:rPr>
              <a:t>No </a:t>
            </a:r>
            <a:r>
              <a:rPr dirty="0" sz="1350" spc="5">
                <a:latin typeface="Arial"/>
                <a:cs typeface="Arial"/>
              </a:rPr>
              <a:t>injuries </a:t>
            </a:r>
            <a:r>
              <a:rPr dirty="0" sz="1350" spc="10">
                <a:latin typeface="Arial"/>
                <a:cs typeface="Arial"/>
              </a:rPr>
              <a:t>were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reported.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350" spc="10">
                <a:latin typeface="Arial"/>
                <a:cs typeface="Arial"/>
              </a:rPr>
              <a:t>Polk County Fire </a:t>
            </a:r>
            <a:r>
              <a:rPr dirty="0" sz="1350" spc="5">
                <a:latin typeface="Arial"/>
                <a:cs typeface="Arial"/>
              </a:rPr>
              <a:t>District </a:t>
            </a:r>
            <a:r>
              <a:rPr dirty="0" sz="1350" spc="10">
                <a:latin typeface="Arial"/>
                <a:cs typeface="Arial"/>
              </a:rPr>
              <a:t>No. </a:t>
            </a:r>
            <a:r>
              <a:rPr dirty="0" sz="1350" spc="15">
                <a:latin typeface="Arial"/>
                <a:cs typeface="Arial"/>
              </a:rPr>
              <a:t>1 was </a:t>
            </a:r>
            <a:r>
              <a:rPr dirty="0" sz="1350" spc="10">
                <a:latin typeface="Arial"/>
                <a:cs typeface="Arial"/>
              </a:rPr>
              <a:t>assisted </a:t>
            </a:r>
            <a:r>
              <a:rPr dirty="0" sz="1350" spc="15">
                <a:latin typeface="Arial"/>
                <a:cs typeface="Arial"/>
              </a:rPr>
              <a:t>on </a:t>
            </a:r>
            <a:r>
              <a:rPr dirty="0" sz="1350" spc="10">
                <a:latin typeface="Arial"/>
                <a:cs typeface="Arial"/>
              </a:rPr>
              <a:t>the scene by </a:t>
            </a:r>
            <a:r>
              <a:rPr dirty="0" sz="1350" spc="5">
                <a:latin typeface="Arial"/>
                <a:cs typeface="Arial"/>
              </a:rPr>
              <a:t>Falls </a:t>
            </a:r>
            <a:r>
              <a:rPr dirty="0" sz="1350" spc="10">
                <a:latin typeface="Arial"/>
                <a:cs typeface="Arial"/>
              </a:rPr>
              <a:t>City  </a:t>
            </a:r>
            <a:r>
              <a:rPr dirty="0" sz="1350" spc="5">
                <a:latin typeface="Arial"/>
                <a:cs typeface="Arial"/>
              </a:rPr>
              <a:t>Fire, </a:t>
            </a:r>
            <a:r>
              <a:rPr dirty="0" sz="1350" spc="-30" b="1">
                <a:latin typeface="Arial"/>
                <a:cs typeface="Arial"/>
                <a:hlinkClick r:id="rId3"/>
              </a:rPr>
              <a:t>Dallas Fire </a:t>
            </a:r>
            <a:r>
              <a:rPr dirty="0" sz="1350" spc="-55" b="1">
                <a:latin typeface="Arial"/>
                <a:cs typeface="Arial"/>
                <a:hlinkClick r:id="rId3"/>
              </a:rPr>
              <a:t>&amp; </a:t>
            </a:r>
            <a:r>
              <a:rPr dirty="0" sz="1350" spc="25" b="1">
                <a:latin typeface="Arial"/>
                <a:cs typeface="Arial"/>
                <a:hlinkClick r:id="rId3"/>
              </a:rPr>
              <a:t>EMS</a:t>
            </a:r>
            <a:r>
              <a:rPr dirty="0" sz="1350" spc="25">
                <a:latin typeface="Arial"/>
                <a:cs typeface="Arial"/>
              </a:rPr>
              <a:t>, </a:t>
            </a:r>
            <a:r>
              <a:rPr dirty="0" sz="1350" spc="10">
                <a:latin typeface="Arial"/>
                <a:cs typeface="Arial"/>
              </a:rPr>
              <a:t>and </a:t>
            </a:r>
            <a:r>
              <a:rPr dirty="0" sz="1350" spc="20" b="1">
                <a:latin typeface="Arial"/>
                <a:cs typeface="Arial"/>
                <a:hlinkClick r:id="rId4"/>
              </a:rPr>
              <a:t>SW </a:t>
            </a:r>
            <a:r>
              <a:rPr dirty="0" sz="1350" spc="-45" b="1">
                <a:latin typeface="Arial"/>
                <a:cs typeface="Arial"/>
                <a:hlinkClick r:id="rId4"/>
              </a:rPr>
              <a:t>Polk </a:t>
            </a:r>
            <a:r>
              <a:rPr dirty="0" sz="1350" spc="-30" b="1">
                <a:latin typeface="Arial"/>
                <a:cs typeface="Arial"/>
                <a:hlinkClick r:id="rId4"/>
              </a:rPr>
              <a:t>Fire</a:t>
            </a:r>
            <a:r>
              <a:rPr dirty="0" sz="1350" spc="70" b="1">
                <a:latin typeface="Arial"/>
                <a:cs typeface="Arial"/>
                <a:hlinkClick r:id="rId4"/>
              </a:rPr>
              <a:t> </a:t>
            </a:r>
            <a:r>
              <a:rPr dirty="0" sz="1350" spc="-45" b="1">
                <a:latin typeface="Arial"/>
                <a:cs typeface="Arial"/>
                <a:hlinkClick r:id="rId4"/>
              </a:rPr>
              <a:t>District</a:t>
            </a:r>
            <a:r>
              <a:rPr dirty="0" sz="1350" spc="-45">
                <a:latin typeface="Arial"/>
                <a:cs typeface="Arial"/>
              </a:rPr>
              <a:t>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6152" y="8693185"/>
            <a:ext cx="5854065" cy="937260"/>
          </a:xfrm>
          <a:prstGeom prst="rect">
            <a:avLst/>
          </a:prstGeom>
          <a:solidFill>
            <a:srgbClr val="B2B2B2"/>
          </a:solidFill>
        </p:spPr>
        <p:txBody>
          <a:bodyPr wrap="square" lIns="0" tIns="41910" rIns="0" bIns="0" rtlCol="0" vert="horz">
            <a:spAutoFit/>
          </a:bodyPr>
          <a:lstStyle/>
          <a:p>
            <a:pPr marL="1305560" marR="1324610" indent="77470">
              <a:lnSpc>
                <a:spcPct val="118700"/>
              </a:lnSpc>
              <a:spcBef>
                <a:spcPts val="330"/>
              </a:spcBef>
            </a:pPr>
            <a:r>
              <a:rPr dirty="0" sz="2050" spc="-80" b="1">
                <a:latin typeface="Arial"/>
                <a:cs typeface="Arial"/>
              </a:rPr>
              <a:t>Polk </a:t>
            </a:r>
            <a:r>
              <a:rPr dirty="0" sz="2050" spc="-55" b="1">
                <a:latin typeface="Arial"/>
                <a:cs typeface="Arial"/>
              </a:rPr>
              <a:t>Fire </a:t>
            </a:r>
            <a:r>
              <a:rPr dirty="0" sz="2050" spc="-60" b="1">
                <a:latin typeface="Arial"/>
                <a:cs typeface="Arial"/>
              </a:rPr>
              <a:t>Recognized </a:t>
            </a:r>
            <a:r>
              <a:rPr dirty="0" sz="2050" spc="-50" b="1">
                <a:latin typeface="Arial"/>
                <a:cs typeface="Arial"/>
              </a:rPr>
              <a:t>as </a:t>
            </a:r>
            <a:r>
              <a:rPr dirty="0" sz="2050" spc="10" b="1">
                <a:latin typeface="Arial"/>
                <a:cs typeface="Arial"/>
              </a:rPr>
              <a:t>a  </a:t>
            </a:r>
            <a:r>
              <a:rPr dirty="0" sz="2050" spc="-90" b="1">
                <a:latin typeface="Arial"/>
                <a:cs typeface="Arial"/>
              </a:rPr>
              <a:t>"Peds </a:t>
            </a:r>
            <a:r>
              <a:rPr dirty="0" sz="2050" spc="-40" b="1">
                <a:latin typeface="Arial"/>
                <a:cs typeface="Arial"/>
              </a:rPr>
              <a:t>Ready </a:t>
            </a:r>
            <a:r>
              <a:rPr dirty="0" sz="2050" spc="10" b="1">
                <a:latin typeface="Arial"/>
                <a:cs typeface="Arial"/>
              </a:rPr>
              <a:t>EMS</a:t>
            </a:r>
            <a:r>
              <a:rPr dirty="0" sz="2050" spc="120" b="1">
                <a:latin typeface="Arial"/>
                <a:cs typeface="Arial"/>
              </a:rPr>
              <a:t> </a:t>
            </a:r>
            <a:r>
              <a:rPr dirty="0" sz="2050" spc="-110" b="1">
                <a:latin typeface="Arial"/>
                <a:cs typeface="Arial"/>
              </a:rPr>
              <a:t>Agency"</a:t>
            </a:r>
            <a:endParaRPr sz="2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8586" y="9685422"/>
            <a:ext cx="294132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-10">
                <a:latin typeface="Arial"/>
                <a:cs typeface="Arial"/>
              </a:rPr>
              <a:t>Polk </a:t>
            </a:r>
            <a:r>
              <a:rPr dirty="0" sz="1350" spc="10">
                <a:latin typeface="Arial"/>
                <a:cs typeface="Arial"/>
              </a:rPr>
              <a:t>Fire has been recognized by</a:t>
            </a:r>
            <a:r>
              <a:rPr dirty="0" sz="1350" spc="215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the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152" y="5"/>
            <a:ext cx="5854065" cy="2654300"/>
          </a:xfrm>
          <a:custGeom>
            <a:avLst/>
            <a:gdLst/>
            <a:ahLst/>
            <a:cxnLst/>
            <a:rect l="l" t="t" r="r" b="b"/>
            <a:pathLst>
              <a:path w="5854065" h="2654300">
                <a:moveTo>
                  <a:pt x="0" y="2653805"/>
                </a:moveTo>
                <a:lnTo>
                  <a:pt x="5853997" y="2653805"/>
                </a:lnTo>
                <a:lnTo>
                  <a:pt x="5853997" y="0"/>
                </a:lnTo>
                <a:lnTo>
                  <a:pt x="0" y="0"/>
                </a:lnTo>
                <a:lnTo>
                  <a:pt x="0" y="26538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6152" y="3219697"/>
            <a:ext cx="5854065" cy="6838950"/>
          </a:xfrm>
          <a:custGeom>
            <a:avLst/>
            <a:gdLst/>
            <a:ahLst/>
            <a:cxnLst/>
            <a:rect l="l" t="t" r="r" b="b"/>
            <a:pathLst>
              <a:path w="5854065" h="6838950">
                <a:moveTo>
                  <a:pt x="0" y="6838708"/>
                </a:moveTo>
                <a:lnTo>
                  <a:pt x="5853997" y="6838708"/>
                </a:lnTo>
                <a:lnTo>
                  <a:pt x="5853997" y="0"/>
                </a:lnTo>
                <a:lnTo>
                  <a:pt x="0" y="0"/>
                </a:lnTo>
                <a:lnTo>
                  <a:pt x="0" y="68387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51286" y="2546487"/>
            <a:ext cx="5464175" cy="0"/>
          </a:xfrm>
          <a:custGeom>
            <a:avLst/>
            <a:gdLst/>
            <a:ahLst/>
            <a:cxnLst/>
            <a:rect l="l" t="t" r="r" b="b"/>
            <a:pathLst>
              <a:path w="5464175" h="0">
                <a:moveTo>
                  <a:pt x="0" y="0"/>
                </a:moveTo>
                <a:lnTo>
                  <a:pt x="5463731" y="0"/>
                </a:lnTo>
              </a:path>
            </a:pathLst>
          </a:custGeom>
          <a:ln w="19513">
            <a:solidFill>
              <a:srgbClr val="D724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33707" y="0"/>
            <a:ext cx="2957830" cy="8509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just" marL="12700" marR="5080" indent="4445">
              <a:lnSpc>
                <a:spcPct val="100000"/>
              </a:lnSpc>
              <a:spcBef>
                <a:spcPts val="130"/>
              </a:spcBef>
            </a:pPr>
            <a:r>
              <a:rPr dirty="0" sz="1350" spc="10">
                <a:latin typeface="Arial"/>
                <a:cs typeface="Arial"/>
              </a:rPr>
              <a:t>Emergency Medical </a:t>
            </a:r>
            <a:r>
              <a:rPr dirty="0" sz="1350" spc="20">
                <a:latin typeface="Arial"/>
                <a:cs typeface="Arial"/>
              </a:rPr>
              <a:t>Services </a:t>
            </a:r>
            <a:r>
              <a:rPr dirty="0" sz="1350" spc="-20">
                <a:latin typeface="Arial"/>
                <a:cs typeface="Arial"/>
              </a:rPr>
              <a:t>for  </a:t>
            </a:r>
            <a:r>
              <a:rPr dirty="0" sz="1350" spc="10">
                <a:latin typeface="Arial"/>
                <a:cs typeface="Arial"/>
              </a:rPr>
              <a:t>Children Program as </a:t>
            </a:r>
            <a:r>
              <a:rPr dirty="0" sz="1350" spc="-35" b="1">
                <a:latin typeface="Arial"/>
                <a:cs typeface="Arial"/>
              </a:rPr>
              <a:t>one </a:t>
            </a:r>
            <a:r>
              <a:rPr dirty="0" sz="1350" spc="-65" b="1">
                <a:latin typeface="Arial"/>
                <a:cs typeface="Arial"/>
              </a:rPr>
              <a:t>of </a:t>
            </a:r>
            <a:r>
              <a:rPr dirty="0" sz="1350" spc="-40" b="1">
                <a:latin typeface="Arial"/>
                <a:cs typeface="Arial"/>
              </a:rPr>
              <a:t>the </a:t>
            </a:r>
            <a:r>
              <a:rPr dirty="0" sz="1350" spc="-70" b="1">
                <a:latin typeface="Arial"/>
                <a:cs typeface="Arial"/>
              </a:rPr>
              <a:t>first  </a:t>
            </a:r>
            <a:r>
              <a:rPr dirty="0" sz="1350" spc="15" b="1">
                <a:latin typeface="Arial"/>
                <a:cs typeface="Arial"/>
              </a:rPr>
              <a:t>20 </a:t>
            </a:r>
            <a:r>
              <a:rPr dirty="0" sz="1350" spc="-40" b="1">
                <a:latin typeface="Arial"/>
                <a:cs typeface="Arial"/>
              </a:rPr>
              <a:t>ambulance </a:t>
            </a:r>
            <a:r>
              <a:rPr dirty="0" sz="1350" spc="-35" b="1">
                <a:latin typeface="Arial"/>
                <a:cs typeface="Arial"/>
              </a:rPr>
              <a:t>agencies </a:t>
            </a:r>
            <a:r>
              <a:rPr dirty="0" sz="1350" spc="-65" b="1">
                <a:latin typeface="Arial"/>
                <a:cs typeface="Arial"/>
              </a:rPr>
              <a:t>in </a:t>
            </a:r>
            <a:r>
              <a:rPr dirty="0" sz="1350" spc="-40" b="1">
                <a:latin typeface="Arial"/>
                <a:cs typeface="Arial"/>
              </a:rPr>
              <a:t>Oregon </a:t>
            </a:r>
            <a:r>
              <a:rPr dirty="0" sz="1350" spc="10">
                <a:latin typeface="Arial"/>
                <a:cs typeface="Arial"/>
              </a:rPr>
              <a:t>to  </a:t>
            </a:r>
            <a:r>
              <a:rPr dirty="0" sz="1350" spc="15">
                <a:latin typeface="Arial"/>
                <a:cs typeface="Arial"/>
              </a:rPr>
              <a:t>be a </a:t>
            </a:r>
            <a:r>
              <a:rPr dirty="0" sz="1350" spc="10">
                <a:latin typeface="Arial"/>
                <a:cs typeface="Arial"/>
              </a:rPr>
              <a:t>"Peds </a:t>
            </a:r>
            <a:r>
              <a:rPr dirty="0" sz="1350" spc="15">
                <a:latin typeface="Arial"/>
                <a:cs typeface="Arial"/>
              </a:rPr>
              <a:t>Ready </a:t>
            </a:r>
            <a:r>
              <a:rPr dirty="0" sz="1350" spc="20">
                <a:latin typeface="Arial"/>
                <a:cs typeface="Arial"/>
              </a:rPr>
              <a:t>EMS</a:t>
            </a:r>
            <a:r>
              <a:rPr dirty="0" sz="1350" spc="-60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agency."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586" y="1148342"/>
            <a:ext cx="1722120" cy="44132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  <a:tabLst>
                <a:tab pos="840740" algn="l"/>
                <a:tab pos="1033780" algn="l"/>
                <a:tab pos="1402080" algn="l"/>
              </a:tabLst>
            </a:pPr>
            <a:r>
              <a:rPr dirty="0" sz="1350" spc="10">
                <a:latin typeface="Arial"/>
                <a:cs typeface="Arial"/>
              </a:rPr>
              <a:t>dedication		to	the  </a:t>
            </a:r>
            <a:r>
              <a:rPr dirty="0" sz="1350" spc="5">
                <a:latin typeface="Arial"/>
                <a:cs typeface="Arial"/>
              </a:rPr>
              <a:t>pediatri</a:t>
            </a:r>
            <a:r>
              <a:rPr dirty="0" sz="1350" spc="15">
                <a:latin typeface="Arial"/>
                <a:cs typeface="Arial"/>
              </a:rPr>
              <a:t>c</a:t>
            </a:r>
            <a:r>
              <a:rPr dirty="0" sz="1350">
                <a:latin typeface="Arial"/>
                <a:cs typeface="Arial"/>
              </a:rPr>
              <a:t>	</a:t>
            </a:r>
            <a:r>
              <a:rPr dirty="0" sz="1350" spc="10">
                <a:latin typeface="Arial"/>
                <a:cs typeface="Arial"/>
              </a:rPr>
              <a:t>emergenc</a:t>
            </a:r>
            <a:r>
              <a:rPr dirty="0" sz="1350" spc="15">
                <a:latin typeface="Arial"/>
                <a:cs typeface="Arial"/>
              </a:rPr>
              <a:t>y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4334" y="1148342"/>
            <a:ext cx="727710" cy="44132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9050" marR="5080" indent="-6985">
              <a:lnSpc>
                <a:spcPct val="100000"/>
              </a:lnSpc>
              <a:spcBef>
                <a:spcPts val="130"/>
              </a:spcBef>
            </a:pPr>
            <a:r>
              <a:rPr dirty="0" sz="1350" spc="5">
                <a:latin typeface="Arial"/>
                <a:cs typeface="Arial"/>
              </a:rPr>
              <a:t>provisio</a:t>
            </a:r>
            <a:r>
              <a:rPr dirty="0" sz="1350" spc="10">
                <a:latin typeface="Arial"/>
                <a:cs typeface="Arial"/>
              </a:rPr>
              <a:t>n  </a:t>
            </a:r>
            <a:r>
              <a:rPr dirty="0" sz="1350" spc="10">
                <a:latin typeface="Arial"/>
                <a:cs typeface="Arial"/>
              </a:rPr>
              <a:t>medical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8586" y="943452"/>
            <a:ext cx="2951480" cy="64643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r" marR="5080">
              <a:lnSpc>
                <a:spcPts val="1614"/>
              </a:lnSpc>
              <a:spcBef>
                <a:spcPts val="130"/>
              </a:spcBef>
              <a:tabLst>
                <a:tab pos="509905" algn="l"/>
                <a:tab pos="1615440" algn="l"/>
                <a:tab pos="2671445" algn="l"/>
              </a:tabLst>
            </a:pPr>
            <a:r>
              <a:rPr dirty="0" sz="1350" spc="10">
                <a:latin typeface="Arial"/>
                <a:cs typeface="Arial"/>
              </a:rPr>
              <a:t>Th</a:t>
            </a:r>
            <a:r>
              <a:rPr dirty="0" sz="1350" spc="15">
                <a:latin typeface="Arial"/>
                <a:cs typeface="Arial"/>
              </a:rPr>
              <a:t>e</a:t>
            </a:r>
            <a:r>
              <a:rPr dirty="0" sz="1350">
                <a:latin typeface="Arial"/>
                <a:cs typeface="Arial"/>
              </a:rPr>
              <a:t>	</a:t>
            </a:r>
            <a:r>
              <a:rPr dirty="0" sz="1350" spc="10">
                <a:latin typeface="Arial"/>
                <a:cs typeface="Arial"/>
              </a:rPr>
              <a:t>designatio</a:t>
            </a:r>
            <a:r>
              <a:rPr dirty="0" sz="1350" spc="15">
                <a:latin typeface="Arial"/>
                <a:cs typeface="Arial"/>
              </a:rPr>
              <a:t>n</a:t>
            </a:r>
            <a:r>
              <a:rPr dirty="0" sz="1350">
                <a:latin typeface="Arial"/>
                <a:cs typeface="Arial"/>
              </a:rPr>
              <a:t>	</a:t>
            </a:r>
            <a:r>
              <a:rPr dirty="0" sz="1350" spc="10">
                <a:latin typeface="Arial"/>
                <a:cs typeface="Arial"/>
              </a:rPr>
              <a:t>recognize</a:t>
            </a:r>
            <a:r>
              <a:rPr dirty="0" sz="1350" spc="15">
                <a:latin typeface="Arial"/>
                <a:cs typeface="Arial"/>
              </a:rPr>
              <a:t>s</a:t>
            </a:r>
            <a:r>
              <a:rPr dirty="0" sz="1350">
                <a:latin typeface="Arial"/>
                <a:cs typeface="Arial"/>
              </a:rPr>
              <a:t>	</a:t>
            </a:r>
            <a:r>
              <a:rPr dirty="0" sz="1350" spc="10">
                <a:latin typeface="Arial"/>
                <a:cs typeface="Arial"/>
              </a:rPr>
              <a:t>ou</a:t>
            </a:r>
            <a:r>
              <a:rPr dirty="0" sz="1350" spc="10">
                <a:latin typeface="Arial"/>
                <a:cs typeface="Arial"/>
              </a:rPr>
              <a:t>r</a:t>
            </a:r>
            <a:endParaRPr sz="1350">
              <a:latin typeface="Arial"/>
              <a:cs typeface="Arial"/>
            </a:endParaRPr>
          </a:p>
          <a:p>
            <a:pPr algn="r" marL="2644775" marR="5080" indent="146685">
              <a:lnSpc>
                <a:spcPts val="1610"/>
              </a:lnSpc>
              <a:spcBef>
                <a:spcPts val="60"/>
              </a:spcBef>
            </a:pPr>
            <a:r>
              <a:rPr dirty="0" sz="1350" spc="10">
                <a:latin typeface="Arial"/>
                <a:cs typeface="Arial"/>
              </a:rPr>
              <a:t>o</a:t>
            </a:r>
            <a:r>
              <a:rPr dirty="0" sz="1350" spc="5">
                <a:latin typeface="Arial"/>
                <a:cs typeface="Arial"/>
              </a:rPr>
              <a:t>f  </a:t>
            </a:r>
            <a:r>
              <a:rPr dirty="0" sz="1350" spc="10">
                <a:latin typeface="Arial"/>
                <a:cs typeface="Arial"/>
              </a:rPr>
              <a:t>an</a:t>
            </a:r>
            <a:r>
              <a:rPr dirty="0" sz="1350" spc="15">
                <a:latin typeface="Arial"/>
                <a:cs typeface="Arial"/>
              </a:rPr>
              <a:t>d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8586" y="1558122"/>
            <a:ext cx="239522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10">
                <a:latin typeface="Arial"/>
                <a:cs typeface="Arial"/>
              </a:rPr>
              <a:t>trauma care in our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community.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73418" y="0"/>
            <a:ext cx="2341599" cy="2341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56152" y="2653810"/>
            <a:ext cx="5854065" cy="566420"/>
          </a:xfrm>
          <a:prstGeom prst="rect">
            <a:avLst/>
          </a:prstGeom>
          <a:solidFill>
            <a:srgbClr val="B2B2B2"/>
          </a:solidFill>
        </p:spPr>
        <p:txBody>
          <a:bodyPr wrap="square" lIns="0" tIns="100330" rIns="0" bIns="0" rtlCol="0" vert="horz">
            <a:spAutoFit/>
          </a:bodyPr>
          <a:lstStyle/>
          <a:p>
            <a:pPr algn="ctr" marR="14604">
              <a:lnSpc>
                <a:spcPct val="100000"/>
              </a:lnSpc>
              <a:spcBef>
                <a:spcPts val="790"/>
              </a:spcBef>
            </a:pPr>
            <a:r>
              <a:rPr dirty="0" sz="2050" spc="-35" b="1">
                <a:latin typeface="Arial"/>
                <a:cs typeface="Arial"/>
              </a:rPr>
              <a:t>We're</a:t>
            </a:r>
            <a:r>
              <a:rPr dirty="0" sz="2050" b="1">
                <a:latin typeface="Arial"/>
                <a:cs typeface="Arial"/>
              </a:rPr>
              <a:t> </a:t>
            </a:r>
            <a:r>
              <a:rPr dirty="0" sz="2050" spc="-95" b="1">
                <a:latin typeface="Arial"/>
                <a:cs typeface="Arial"/>
              </a:rPr>
              <a:t>Hiring!</a:t>
            </a:r>
            <a:endParaRPr sz="20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51286" y="3317265"/>
            <a:ext cx="5463731" cy="5463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586" y="8934160"/>
            <a:ext cx="5417820" cy="8509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dirty="0" sz="1350" spc="10">
                <a:latin typeface="Arial"/>
                <a:cs typeface="Arial"/>
              </a:rPr>
              <a:t>Polk County Fire </a:t>
            </a:r>
            <a:r>
              <a:rPr dirty="0" sz="1350" spc="5">
                <a:latin typeface="Arial"/>
                <a:cs typeface="Arial"/>
              </a:rPr>
              <a:t>District </a:t>
            </a:r>
            <a:r>
              <a:rPr dirty="0" sz="1350" spc="10">
                <a:latin typeface="Arial"/>
                <a:cs typeface="Arial"/>
              </a:rPr>
              <a:t>No.1 </a:t>
            </a:r>
            <a:r>
              <a:rPr dirty="0" sz="1350" spc="5">
                <a:latin typeface="Arial"/>
                <a:cs typeface="Arial"/>
              </a:rPr>
              <a:t>is </a:t>
            </a:r>
            <a:r>
              <a:rPr dirty="0" sz="1350" spc="10">
                <a:latin typeface="Arial"/>
                <a:cs typeface="Arial"/>
              </a:rPr>
              <a:t>seeking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5">
                <a:latin typeface="Arial"/>
                <a:cs typeface="Arial"/>
              </a:rPr>
              <a:t>friendly, detail-oriented  individual </a:t>
            </a:r>
            <a:r>
              <a:rPr dirty="0" sz="1350" spc="10">
                <a:latin typeface="Arial"/>
                <a:cs typeface="Arial"/>
              </a:rPr>
              <a:t>to </a:t>
            </a:r>
            <a:r>
              <a:rPr dirty="0" sz="1350" spc="5">
                <a:latin typeface="Arial"/>
                <a:cs typeface="Arial"/>
              </a:rPr>
              <a:t>join </a:t>
            </a:r>
            <a:r>
              <a:rPr dirty="0" sz="1350" spc="10">
                <a:latin typeface="Arial"/>
                <a:cs typeface="Arial"/>
              </a:rPr>
              <a:t>our team. This </a:t>
            </a:r>
            <a:r>
              <a:rPr dirty="0" sz="1350" spc="5">
                <a:latin typeface="Arial"/>
                <a:cs typeface="Arial"/>
              </a:rPr>
              <a:t>is </a:t>
            </a:r>
            <a:r>
              <a:rPr dirty="0" sz="1350" spc="15">
                <a:latin typeface="Arial"/>
                <a:cs typeface="Arial"/>
              </a:rPr>
              <a:t>an </a:t>
            </a:r>
            <a:r>
              <a:rPr dirty="0" sz="1350" spc="5">
                <a:latin typeface="Arial"/>
                <a:cs typeface="Arial"/>
              </a:rPr>
              <a:t>incredible </a:t>
            </a:r>
            <a:r>
              <a:rPr dirty="0" sz="1350" spc="10">
                <a:latin typeface="Arial"/>
                <a:cs typeface="Arial"/>
              </a:rPr>
              <a:t>opportunity to </a:t>
            </a:r>
            <a:r>
              <a:rPr dirty="0" sz="1350" spc="15">
                <a:latin typeface="Arial"/>
                <a:cs typeface="Arial"/>
              </a:rPr>
              <a:t>be a  </a:t>
            </a:r>
            <a:r>
              <a:rPr dirty="0" sz="1350" spc="10">
                <a:latin typeface="Arial"/>
                <a:cs typeface="Arial"/>
              </a:rPr>
              <a:t>part of </a:t>
            </a:r>
            <a:r>
              <a:rPr dirty="0" sz="1350" spc="15">
                <a:latin typeface="Arial"/>
                <a:cs typeface="Arial"/>
              </a:rPr>
              <a:t>an </a:t>
            </a:r>
            <a:r>
              <a:rPr dirty="0" sz="1350" spc="10">
                <a:latin typeface="Arial"/>
                <a:cs typeface="Arial"/>
              </a:rPr>
              <a:t>organization with </a:t>
            </a:r>
            <a:r>
              <a:rPr dirty="0" sz="1350" spc="15">
                <a:latin typeface="Arial"/>
                <a:cs typeface="Arial"/>
              </a:rPr>
              <a:t>a </a:t>
            </a:r>
            <a:r>
              <a:rPr dirty="0" sz="1350" spc="5">
                <a:latin typeface="Arial"/>
                <a:cs typeface="Arial"/>
              </a:rPr>
              <a:t>lasting </a:t>
            </a:r>
            <a:r>
              <a:rPr dirty="0" sz="1350" spc="10">
                <a:latin typeface="Arial"/>
                <a:cs typeface="Arial"/>
              </a:rPr>
              <a:t>impact </a:t>
            </a:r>
            <a:r>
              <a:rPr dirty="0" sz="1350" spc="15">
                <a:latin typeface="Arial"/>
                <a:cs typeface="Arial"/>
              </a:rPr>
              <a:t>on </a:t>
            </a:r>
            <a:r>
              <a:rPr dirty="0" sz="1350" spc="10">
                <a:latin typeface="Arial"/>
                <a:cs typeface="Arial"/>
              </a:rPr>
              <a:t>the </a:t>
            </a:r>
            <a:r>
              <a:rPr dirty="0" sz="1350" spc="5">
                <a:latin typeface="Arial"/>
                <a:cs typeface="Arial"/>
              </a:rPr>
              <a:t>daily lives </a:t>
            </a:r>
            <a:r>
              <a:rPr dirty="0" sz="1350" spc="10">
                <a:latin typeface="Arial"/>
                <a:cs typeface="Arial"/>
              </a:rPr>
              <a:t>of those  in our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community.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7766684" cy="4312920"/>
          </a:xfrm>
          <a:custGeom>
            <a:avLst/>
            <a:gdLst/>
            <a:ahLst/>
            <a:cxnLst/>
            <a:rect l="l" t="t" r="r" b="b"/>
            <a:pathLst>
              <a:path w="7766684" h="4312920">
                <a:moveTo>
                  <a:pt x="0" y="4312442"/>
                </a:moveTo>
                <a:lnTo>
                  <a:pt x="7766303" y="4312442"/>
                </a:lnTo>
                <a:lnTo>
                  <a:pt x="7766303" y="0"/>
                </a:lnTo>
                <a:lnTo>
                  <a:pt x="0" y="0"/>
                </a:lnTo>
                <a:lnTo>
                  <a:pt x="0" y="4312442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6152" y="1"/>
            <a:ext cx="5854065" cy="2419985"/>
          </a:xfrm>
          <a:custGeom>
            <a:avLst/>
            <a:gdLst/>
            <a:ahLst/>
            <a:cxnLst/>
            <a:rect l="l" t="t" r="r" b="b"/>
            <a:pathLst>
              <a:path w="5854065" h="2419985">
                <a:moveTo>
                  <a:pt x="0" y="2419649"/>
                </a:moveTo>
                <a:lnTo>
                  <a:pt x="5853997" y="2419649"/>
                </a:lnTo>
                <a:lnTo>
                  <a:pt x="5853997" y="0"/>
                </a:lnTo>
                <a:lnTo>
                  <a:pt x="0" y="0"/>
                </a:lnTo>
                <a:lnTo>
                  <a:pt x="0" y="2419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09895" y="1609849"/>
            <a:ext cx="2936875" cy="497840"/>
          </a:xfrm>
          <a:custGeom>
            <a:avLst/>
            <a:gdLst/>
            <a:ahLst/>
            <a:cxnLst/>
            <a:rect l="l" t="t" r="r" b="b"/>
            <a:pathLst>
              <a:path w="2936875" h="497839">
                <a:moveTo>
                  <a:pt x="2887972" y="497589"/>
                </a:moveTo>
                <a:lnTo>
                  <a:pt x="48783" y="497589"/>
                </a:lnTo>
                <a:lnTo>
                  <a:pt x="29800" y="493753"/>
                </a:lnTo>
                <a:lnTo>
                  <a:pt x="14293" y="483295"/>
                </a:lnTo>
                <a:lnTo>
                  <a:pt x="3835" y="467788"/>
                </a:lnTo>
                <a:lnTo>
                  <a:pt x="0" y="448806"/>
                </a:lnTo>
                <a:lnTo>
                  <a:pt x="0" y="48783"/>
                </a:lnTo>
                <a:lnTo>
                  <a:pt x="3835" y="29801"/>
                </a:lnTo>
                <a:lnTo>
                  <a:pt x="14293" y="14294"/>
                </a:lnTo>
                <a:lnTo>
                  <a:pt x="29800" y="3835"/>
                </a:lnTo>
                <a:lnTo>
                  <a:pt x="48783" y="0"/>
                </a:lnTo>
                <a:lnTo>
                  <a:pt x="2887972" y="0"/>
                </a:lnTo>
                <a:lnTo>
                  <a:pt x="2906955" y="3835"/>
                </a:lnTo>
                <a:lnTo>
                  <a:pt x="2922462" y="14294"/>
                </a:lnTo>
                <a:lnTo>
                  <a:pt x="2932920" y="29801"/>
                </a:lnTo>
                <a:lnTo>
                  <a:pt x="2936755" y="48783"/>
                </a:lnTo>
                <a:lnTo>
                  <a:pt x="2936755" y="448806"/>
                </a:lnTo>
                <a:lnTo>
                  <a:pt x="2932920" y="467788"/>
                </a:lnTo>
                <a:lnTo>
                  <a:pt x="2922462" y="483295"/>
                </a:lnTo>
                <a:lnTo>
                  <a:pt x="2906955" y="493753"/>
                </a:lnTo>
                <a:lnTo>
                  <a:pt x="2887972" y="497589"/>
                </a:lnTo>
                <a:close/>
              </a:path>
            </a:pathLst>
          </a:custGeom>
          <a:solidFill>
            <a:srgbClr val="D724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51286" y="2312327"/>
            <a:ext cx="5464175" cy="0"/>
          </a:xfrm>
          <a:custGeom>
            <a:avLst/>
            <a:gdLst/>
            <a:ahLst/>
            <a:cxnLst/>
            <a:rect l="l" t="t" r="r" b="b"/>
            <a:pathLst>
              <a:path w="5464175" h="0">
                <a:moveTo>
                  <a:pt x="0" y="0"/>
                </a:moveTo>
                <a:lnTo>
                  <a:pt x="5463731" y="0"/>
                </a:lnTo>
              </a:path>
            </a:pathLst>
          </a:custGeom>
          <a:ln w="19513">
            <a:solidFill>
              <a:srgbClr val="D724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6152" y="2419651"/>
            <a:ext cx="5854065" cy="1746885"/>
          </a:xfrm>
          <a:custGeom>
            <a:avLst/>
            <a:gdLst/>
            <a:ahLst/>
            <a:cxnLst/>
            <a:rect l="l" t="t" r="r" b="b"/>
            <a:pathLst>
              <a:path w="5854065" h="1746885">
                <a:moveTo>
                  <a:pt x="0" y="0"/>
                </a:moveTo>
                <a:lnTo>
                  <a:pt x="5853997" y="0"/>
                </a:lnTo>
                <a:lnTo>
                  <a:pt x="5853997" y="1746442"/>
                </a:lnTo>
                <a:lnTo>
                  <a:pt x="0" y="1746442"/>
                </a:lnTo>
                <a:lnTo>
                  <a:pt x="0" y="0"/>
                </a:lnTo>
                <a:close/>
              </a:path>
            </a:pathLst>
          </a:custGeom>
          <a:solidFill>
            <a:srgbClr val="A49A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51286" y="0"/>
            <a:ext cx="5365115" cy="144653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30"/>
              </a:spcBef>
            </a:pPr>
            <a:r>
              <a:rPr dirty="0" sz="1350" spc="15">
                <a:latin typeface="Arial"/>
                <a:cs typeface="Arial"/>
              </a:rPr>
              <a:t>The </a:t>
            </a:r>
            <a:r>
              <a:rPr dirty="0" sz="1350" spc="10">
                <a:latin typeface="Arial"/>
                <a:cs typeface="Arial"/>
              </a:rPr>
              <a:t>Office Assistant </a:t>
            </a:r>
            <a:r>
              <a:rPr dirty="0" sz="1350" spc="5">
                <a:latin typeface="Arial"/>
                <a:cs typeface="Arial"/>
              </a:rPr>
              <a:t>is </a:t>
            </a:r>
            <a:r>
              <a:rPr dirty="0" sz="1350" spc="10">
                <a:latin typeface="Arial"/>
                <a:cs typeface="Arial"/>
              </a:rPr>
              <a:t>tasked with performing routine </a:t>
            </a:r>
            <a:r>
              <a:rPr dirty="0" sz="1350" spc="5">
                <a:latin typeface="Arial"/>
                <a:cs typeface="Arial"/>
              </a:rPr>
              <a:t>clerical </a:t>
            </a:r>
            <a:r>
              <a:rPr dirty="0" sz="1350" spc="10">
                <a:latin typeface="Arial"/>
                <a:cs typeface="Arial"/>
              </a:rPr>
              <a:t>work to  our </a:t>
            </a:r>
            <a:r>
              <a:rPr dirty="0" sz="1350" spc="5">
                <a:latin typeface="Arial"/>
                <a:cs typeface="Arial"/>
              </a:rPr>
              <a:t>staff </a:t>
            </a:r>
            <a:r>
              <a:rPr dirty="0" sz="1350" spc="10">
                <a:latin typeface="Arial"/>
                <a:cs typeface="Arial"/>
              </a:rPr>
              <a:t>and </a:t>
            </a:r>
            <a:r>
              <a:rPr dirty="0" sz="1350" spc="15">
                <a:latin typeface="Arial"/>
                <a:cs typeface="Arial"/>
              </a:rPr>
              <a:t>members </a:t>
            </a:r>
            <a:r>
              <a:rPr dirty="0" sz="1350" spc="10">
                <a:latin typeface="Arial"/>
                <a:cs typeface="Arial"/>
              </a:rPr>
              <a:t>of the </a:t>
            </a:r>
            <a:r>
              <a:rPr dirty="0" sz="1350" spc="5">
                <a:latin typeface="Arial"/>
                <a:cs typeface="Arial"/>
              </a:rPr>
              <a:t>public. </a:t>
            </a:r>
            <a:r>
              <a:rPr dirty="0" sz="1350" spc="15">
                <a:latin typeface="Arial"/>
                <a:cs typeface="Arial"/>
              </a:rPr>
              <a:t>The </a:t>
            </a:r>
            <a:r>
              <a:rPr dirty="0" sz="1350" spc="10">
                <a:latin typeface="Arial"/>
                <a:cs typeface="Arial"/>
              </a:rPr>
              <a:t>schedule </a:t>
            </a:r>
            <a:r>
              <a:rPr dirty="0" sz="1350" spc="5">
                <a:latin typeface="Arial"/>
                <a:cs typeface="Arial"/>
              </a:rPr>
              <a:t>is </a:t>
            </a:r>
            <a:r>
              <a:rPr dirty="0" sz="1350" spc="15">
                <a:latin typeface="Arial"/>
                <a:cs typeface="Arial"/>
              </a:rPr>
              <a:t>32 – 40 </a:t>
            </a:r>
            <a:r>
              <a:rPr dirty="0" sz="1350" spc="10">
                <a:latin typeface="Arial"/>
                <a:cs typeface="Arial"/>
              </a:rPr>
              <a:t>hours  per week. In </a:t>
            </a:r>
            <a:r>
              <a:rPr dirty="0" sz="1350" spc="5">
                <a:latin typeface="Arial"/>
                <a:cs typeface="Arial"/>
              </a:rPr>
              <a:t>addition, </a:t>
            </a:r>
            <a:r>
              <a:rPr dirty="0" sz="1350" spc="10">
                <a:latin typeface="Arial"/>
                <a:cs typeface="Arial"/>
              </a:rPr>
              <a:t>the Office Assistant </a:t>
            </a:r>
            <a:r>
              <a:rPr dirty="0" sz="1350" spc="5">
                <a:latin typeface="Arial"/>
                <a:cs typeface="Arial"/>
              </a:rPr>
              <a:t>participates </a:t>
            </a:r>
            <a:r>
              <a:rPr dirty="0" sz="1350" spc="10">
                <a:latin typeface="Arial"/>
                <a:cs typeface="Arial"/>
              </a:rPr>
              <a:t>in evening  meetings </a:t>
            </a:r>
            <a:r>
              <a:rPr dirty="0" sz="1350" spc="5">
                <a:latin typeface="Arial"/>
                <a:cs typeface="Arial"/>
              </a:rPr>
              <a:t>that typically </a:t>
            </a:r>
            <a:r>
              <a:rPr dirty="0" sz="1350" spc="10">
                <a:latin typeface="Arial"/>
                <a:cs typeface="Arial"/>
              </a:rPr>
              <a:t>occur once </a:t>
            </a:r>
            <a:r>
              <a:rPr dirty="0" sz="1350" spc="15">
                <a:latin typeface="Arial"/>
                <a:cs typeface="Arial"/>
              </a:rPr>
              <a:t>a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month.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Arial"/>
              <a:cs typeface="Arial"/>
            </a:endParaRPr>
          </a:p>
          <a:p>
            <a:pPr marR="169545">
              <a:lnSpc>
                <a:spcPct val="100000"/>
              </a:lnSpc>
            </a:pPr>
            <a:r>
              <a:rPr dirty="0" sz="1350" spc="5">
                <a:latin typeface="Arial"/>
                <a:cs typeface="Arial"/>
              </a:rPr>
              <a:t>Application, </a:t>
            </a:r>
            <a:r>
              <a:rPr dirty="0" sz="1350" spc="10">
                <a:latin typeface="Arial"/>
                <a:cs typeface="Arial"/>
              </a:rPr>
              <a:t>cover </a:t>
            </a:r>
            <a:r>
              <a:rPr dirty="0" sz="1350" spc="5">
                <a:latin typeface="Arial"/>
                <a:cs typeface="Arial"/>
              </a:rPr>
              <a:t>letter, </a:t>
            </a:r>
            <a:r>
              <a:rPr dirty="0" sz="1350" spc="10">
                <a:latin typeface="Arial"/>
                <a:cs typeface="Arial"/>
              </a:rPr>
              <a:t>resume, and </a:t>
            </a:r>
            <a:r>
              <a:rPr dirty="0" sz="1350" spc="5">
                <a:latin typeface="Arial"/>
                <a:cs typeface="Arial"/>
              </a:rPr>
              <a:t>letters </a:t>
            </a:r>
            <a:r>
              <a:rPr dirty="0" sz="1350" spc="10">
                <a:latin typeface="Arial"/>
                <a:cs typeface="Arial"/>
              </a:rPr>
              <a:t>of reference </a:t>
            </a:r>
            <a:r>
              <a:rPr dirty="0" sz="1350" spc="5">
                <a:latin typeface="Arial"/>
                <a:cs typeface="Arial"/>
              </a:rPr>
              <a:t>(optional)  </a:t>
            </a:r>
            <a:r>
              <a:rPr dirty="0" sz="1350" spc="10">
                <a:latin typeface="Arial"/>
                <a:cs typeface="Arial"/>
              </a:rPr>
              <a:t>must </a:t>
            </a:r>
            <a:r>
              <a:rPr dirty="0" sz="1350" spc="15">
                <a:latin typeface="Arial"/>
                <a:cs typeface="Arial"/>
              </a:rPr>
              <a:t>be </a:t>
            </a:r>
            <a:r>
              <a:rPr dirty="0" sz="1350" spc="10">
                <a:latin typeface="Arial"/>
                <a:cs typeface="Arial"/>
              </a:rPr>
              <a:t>received by 5:00 </a:t>
            </a:r>
            <a:r>
              <a:rPr dirty="0" sz="1350" spc="20">
                <a:latin typeface="Arial"/>
                <a:cs typeface="Arial"/>
              </a:rPr>
              <a:t>pm </a:t>
            </a:r>
            <a:r>
              <a:rPr dirty="0" sz="1350" spc="15">
                <a:latin typeface="Arial"/>
                <a:cs typeface="Arial"/>
              </a:rPr>
              <a:t>on </a:t>
            </a:r>
            <a:r>
              <a:rPr dirty="0" sz="1350" spc="10">
                <a:latin typeface="Arial"/>
                <a:cs typeface="Arial"/>
              </a:rPr>
              <a:t>Friday, July 25,</a:t>
            </a:r>
            <a:r>
              <a:rPr dirty="0" sz="1350" spc="-75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2025.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95284" y="1714229"/>
            <a:ext cx="216852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1350" spc="-3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Learn </a:t>
            </a:r>
            <a:r>
              <a:rPr dirty="0" sz="1350" spc="-2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More </a:t>
            </a:r>
            <a:r>
              <a:rPr dirty="0" sz="1350" spc="-3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and </a:t>
            </a:r>
            <a:r>
              <a:rPr dirty="0" sz="1350" spc="-6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Apply</a:t>
            </a:r>
            <a:r>
              <a:rPr dirty="0" sz="1350" spc="6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35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Here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07392" y="2712352"/>
            <a:ext cx="2312329" cy="11025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56152" y="2809858"/>
            <a:ext cx="5854065" cy="9594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2837180">
              <a:lnSpc>
                <a:spcPct val="100000"/>
              </a:lnSpc>
              <a:spcBef>
                <a:spcPts val="130"/>
              </a:spcBef>
            </a:pPr>
            <a:r>
              <a:rPr dirty="0" sz="1250" spc="-15" i="1">
                <a:solidFill>
                  <a:srgbClr val="FFFFFF"/>
                </a:solidFill>
                <a:latin typeface="Arial"/>
                <a:cs typeface="Arial"/>
              </a:rPr>
              <a:t>Serving Polk</a:t>
            </a:r>
            <a:r>
              <a:rPr dirty="0" sz="125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20" i="1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Arial"/>
              <a:cs typeface="Arial"/>
            </a:endParaRPr>
          </a:p>
          <a:p>
            <a:pPr algn="ctr" marL="2826385">
              <a:lnSpc>
                <a:spcPct val="100000"/>
              </a:lnSpc>
            </a:pP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1800 Monmouth</a:t>
            </a:r>
            <a:r>
              <a:rPr dirty="0" sz="11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St.</a:t>
            </a:r>
            <a:endParaRPr sz="1150">
              <a:latin typeface="Arial"/>
              <a:cs typeface="Arial"/>
            </a:endParaRPr>
          </a:p>
          <a:p>
            <a:pPr algn="ctr" marL="2834640">
              <a:lnSpc>
                <a:spcPct val="100000"/>
              </a:lnSpc>
              <a:spcBef>
                <a:spcPts val="80"/>
              </a:spcBef>
            </a:pP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Independence, OR</a:t>
            </a:r>
            <a:r>
              <a:rPr dirty="0" sz="11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97351</a:t>
            </a:r>
            <a:endParaRPr sz="1150">
              <a:latin typeface="Arial"/>
              <a:cs typeface="Arial"/>
            </a:endParaRPr>
          </a:p>
          <a:p>
            <a:pPr algn="ctr" marL="2875280">
              <a:lnSpc>
                <a:spcPct val="100000"/>
              </a:lnSpc>
              <a:spcBef>
                <a:spcPts val="80"/>
              </a:spcBef>
            </a:pP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(503)</a:t>
            </a:r>
            <a:r>
              <a:rPr dirty="0" sz="11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838-1510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16651" y="4397311"/>
            <a:ext cx="4942840" cy="49784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900" spc="5">
                <a:solidFill>
                  <a:srgbClr val="585858"/>
                </a:solidFill>
                <a:latin typeface="Verdana"/>
                <a:cs typeface="Verdana"/>
              </a:rPr>
              <a:t>Polk </a:t>
            </a:r>
            <a:r>
              <a:rPr dirty="0" sz="900" spc="10">
                <a:solidFill>
                  <a:srgbClr val="585858"/>
                </a:solidFill>
                <a:latin typeface="Verdana"/>
                <a:cs typeface="Verdana"/>
              </a:rPr>
              <a:t>County </a:t>
            </a:r>
            <a:r>
              <a:rPr dirty="0" sz="900" spc="5">
                <a:solidFill>
                  <a:srgbClr val="585858"/>
                </a:solidFill>
                <a:latin typeface="Verdana"/>
                <a:cs typeface="Verdana"/>
              </a:rPr>
              <a:t>Fire District No. </a:t>
            </a:r>
            <a:r>
              <a:rPr dirty="0" sz="900" spc="10">
                <a:solidFill>
                  <a:srgbClr val="585858"/>
                </a:solidFill>
                <a:latin typeface="Verdana"/>
                <a:cs typeface="Verdana"/>
              </a:rPr>
              <a:t>1 </a:t>
            </a:r>
            <a:r>
              <a:rPr dirty="0" sz="900" spc="5">
                <a:solidFill>
                  <a:srgbClr val="585858"/>
                </a:solidFill>
                <a:latin typeface="Verdana"/>
                <a:cs typeface="Verdana"/>
              </a:rPr>
              <a:t>| </a:t>
            </a:r>
            <a:r>
              <a:rPr dirty="0" sz="900" spc="10">
                <a:solidFill>
                  <a:srgbClr val="585858"/>
                </a:solidFill>
                <a:latin typeface="Verdana"/>
                <a:cs typeface="Verdana"/>
              </a:rPr>
              <a:t>1800 Monmouth </a:t>
            </a:r>
            <a:r>
              <a:rPr dirty="0" sz="900" spc="5">
                <a:solidFill>
                  <a:srgbClr val="585858"/>
                </a:solidFill>
                <a:latin typeface="Verdana"/>
                <a:cs typeface="Verdana"/>
              </a:rPr>
              <a:t>St. | Independence, </a:t>
            </a:r>
            <a:r>
              <a:rPr dirty="0" sz="900" spc="10">
                <a:solidFill>
                  <a:srgbClr val="585858"/>
                </a:solidFill>
                <a:latin typeface="Verdana"/>
                <a:cs typeface="Verdana"/>
              </a:rPr>
              <a:t>OR </a:t>
            </a:r>
            <a:r>
              <a:rPr dirty="0" sz="900" spc="5">
                <a:solidFill>
                  <a:srgbClr val="585858"/>
                </a:solidFill>
                <a:latin typeface="Verdana"/>
                <a:cs typeface="Verdana"/>
              </a:rPr>
              <a:t>97351</a:t>
            </a:r>
            <a:r>
              <a:rPr dirty="0" sz="9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900" spc="10">
                <a:solidFill>
                  <a:srgbClr val="585858"/>
                </a:solidFill>
                <a:latin typeface="Verdana"/>
                <a:cs typeface="Verdana"/>
              </a:rPr>
              <a:t>US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u="sng" sz="900" spc="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Verdana"/>
                <a:cs typeface="Verdana"/>
              </a:rPr>
              <a:t>Unsubscribe</a:t>
            </a:r>
            <a:r>
              <a:rPr dirty="0" sz="900" spc="5">
                <a:solidFill>
                  <a:srgbClr val="585858"/>
                </a:solidFill>
                <a:latin typeface="Verdana"/>
                <a:cs typeface="Verdana"/>
              </a:rPr>
              <a:t> | </a:t>
            </a:r>
            <a:r>
              <a:rPr dirty="0" u="sng" sz="900" spc="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Verdana"/>
                <a:cs typeface="Verdana"/>
              </a:rPr>
              <a:t>Update Profile</a:t>
            </a:r>
            <a:r>
              <a:rPr dirty="0" sz="900" spc="5">
                <a:solidFill>
                  <a:srgbClr val="585858"/>
                </a:solidFill>
                <a:latin typeface="Verdana"/>
                <a:cs typeface="Verdana"/>
              </a:rPr>
              <a:t> | </a:t>
            </a:r>
            <a:r>
              <a:rPr dirty="0" u="sng" sz="900" spc="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Verdana"/>
                <a:cs typeface="Verdana"/>
                <a:hlinkClick r:id="rId4"/>
              </a:rPr>
              <a:t>Constant Contact Data</a:t>
            </a:r>
            <a:r>
              <a:rPr dirty="0" u="sng" sz="900" spc="-9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dirty="0" u="sng" sz="900" spc="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Verdana"/>
                <a:cs typeface="Verdana"/>
                <a:hlinkClick r:id="rId4"/>
              </a:rPr>
              <a:t>Notic</a:t>
            </a:r>
            <a:r>
              <a:rPr dirty="0" u="sng" sz="900" spc="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Verdana"/>
                <a:cs typeface="Verdana"/>
              </a:rPr>
              <a:t>e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12949" y="5096323"/>
            <a:ext cx="1550505" cy="642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2025-07-17T16:10:07Z</dcterms:created>
  <dcterms:modified xsi:type="dcterms:W3CDTF">2025-07-17T16:10:07Z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2025-07-11T00:00:00Z</vt:filetime>
  </property>
  <property fmtid="{D5CDD505-2E9C-101B-9397-08002B2CF9AE}" pid="3" name="Creator">
    <vt:lpwstr>wkhtmltopdf 0.12.2.1</vt:lpwstr>
  </property>
  <property fmtid="{D5CDD505-2E9C-101B-9397-08002B2CF9AE}" pid="4" name="LastSaved">
    <vt:filetime>2025-07-11T00:00:00Z</vt:filetime>
  </property>
</Properties>
</file>