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1" r:id="rId12"/>
    <p:sldId id="267" r:id="rId13"/>
    <p:sldId id="269" r:id="rId14"/>
    <p:sldId id="270" r:id="rId15"/>
    <p:sldId id="268"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5" r:id="rId40"/>
    <p:sldId id="284" r:id="rId41"/>
    <p:sldId id="296"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744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7110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7556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45440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9997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6541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8703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30681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021084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764DE79-268F-4C1A-8933-263129D2AF90}" type="datetimeFigureOut">
              <a:rPr lang="en-US" smtClean="0"/>
              <a:t>1/13/2022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46854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226777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764DE79-268F-4C1A-8933-263129D2AF90}" type="datetimeFigureOut">
              <a:rPr lang="en-US" smtClean="0"/>
              <a:t>1/13/2022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F63A3B-78C7-47BE-AE5E-E10140E04643}"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67729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Polk County </a:t>
            </a:r>
            <a:br>
              <a:rPr lang="en-US" dirty="0" smtClean="0"/>
            </a:br>
            <a:r>
              <a:rPr lang="en-US" dirty="0" smtClean="0"/>
              <a:t>Fire District No.1 </a:t>
            </a:r>
            <a:br>
              <a:rPr lang="en-US" dirty="0" smtClean="0"/>
            </a:br>
            <a:r>
              <a:rPr lang="en-US" dirty="0" smtClean="0"/>
              <a:t>Board Meeting</a:t>
            </a:r>
            <a:endParaRPr lang="en-US" dirty="0"/>
          </a:p>
        </p:txBody>
      </p:sp>
      <p:sp>
        <p:nvSpPr>
          <p:cNvPr id="3" name="Subtitle 2"/>
          <p:cNvSpPr>
            <a:spLocks noGrp="1"/>
          </p:cNvSpPr>
          <p:nvPr>
            <p:ph type="subTitle" idx="1"/>
          </p:nvPr>
        </p:nvSpPr>
        <p:spPr/>
        <p:txBody>
          <a:bodyPr/>
          <a:lstStyle/>
          <a:p>
            <a:r>
              <a:rPr lang="en-US" dirty="0" smtClean="0"/>
              <a:t>January 13, 2022</a:t>
            </a:r>
            <a:endParaRPr lang="en-US" dirty="0"/>
          </a:p>
        </p:txBody>
      </p:sp>
    </p:spTree>
    <p:extLst>
      <p:ext uri="{BB962C8B-B14F-4D97-AF65-F5344CB8AC3E}">
        <p14:creationId xmlns:p14="http://schemas.microsoft.com/office/powerpoint/2010/main" val="1164438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Unfinished Business</a:t>
            </a:r>
            <a:endParaRPr lang="en-US" dirty="0"/>
          </a:p>
        </p:txBody>
      </p:sp>
      <p:sp>
        <p:nvSpPr>
          <p:cNvPr id="3" name="Content Placeholder 2"/>
          <p:cNvSpPr>
            <a:spLocks noGrp="1"/>
          </p:cNvSpPr>
          <p:nvPr>
            <p:ph idx="1"/>
          </p:nvPr>
        </p:nvSpPr>
        <p:spPr/>
        <p:txBody>
          <a:bodyPr/>
          <a:lstStyle/>
          <a:p>
            <a:r>
              <a:rPr lang="en-US" dirty="0"/>
              <a:t>a) COVID-19 Update and Impacts </a:t>
            </a:r>
            <a:endParaRPr lang="en-US" dirty="0" smtClean="0"/>
          </a:p>
          <a:p>
            <a:r>
              <a:rPr lang="en-US" b="1" u="sng" dirty="0" smtClean="0"/>
              <a:t>b</a:t>
            </a:r>
            <a:r>
              <a:rPr lang="en-US" b="1" u="sng" dirty="0"/>
              <a:t>) ODF Boundary Change </a:t>
            </a:r>
            <a:endParaRPr lang="en-US" b="1" u="sng" dirty="0" smtClean="0"/>
          </a:p>
          <a:p>
            <a:r>
              <a:rPr lang="en-US" dirty="0" smtClean="0"/>
              <a:t>c</a:t>
            </a:r>
            <a:r>
              <a:rPr lang="en-US" dirty="0"/>
              <a:t>) Ambulance Rate Increase (Resolution 2022-01)</a:t>
            </a:r>
          </a:p>
        </p:txBody>
      </p:sp>
    </p:spTree>
    <p:extLst>
      <p:ext uri="{BB962C8B-B14F-4D97-AF65-F5344CB8AC3E}">
        <p14:creationId xmlns:p14="http://schemas.microsoft.com/office/powerpoint/2010/main" val="888189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ODF Boundary Change</a:t>
            </a:r>
            <a:endParaRPr lang="en-US" dirty="0"/>
          </a:p>
        </p:txBody>
      </p:sp>
      <p:sp>
        <p:nvSpPr>
          <p:cNvPr id="5" name="Text Placeholder 4"/>
          <p:cNvSpPr>
            <a:spLocks noGrp="1"/>
          </p:cNvSpPr>
          <p:nvPr>
            <p:ph type="body" idx="1"/>
          </p:nvPr>
        </p:nvSpPr>
        <p:spPr/>
        <p:txBody>
          <a:bodyPr/>
          <a:lstStyle/>
          <a:p>
            <a:r>
              <a:rPr lang="en-US" dirty="0" smtClean="0"/>
              <a:t>Welcome Jeff </a:t>
            </a:r>
            <a:r>
              <a:rPr lang="en-US" dirty="0" err="1" smtClean="0"/>
              <a:t>Classen</a:t>
            </a:r>
            <a:r>
              <a:rPr lang="en-US" dirty="0" smtClean="0"/>
              <a:t> and Ted Erdmann from ODF</a:t>
            </a:r>
            <a:endParaRPr lang="en-US" dirty="0"/>
          </a:p>
        </p:txBody>
      </p:sp>
    </p:spTree>
    <p:extLst>
      <p:ext uri="{BB962C8B-B14F-4D97-AF65-F5344CB8AC3E}">
        <p14:creationId xmlns:p14="http://schemas.microsoft.com/office/powerpoint/2010/main" val="1731352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Unfinished Business</a:t>
            </a:r>
            <a:endParaRPr lang="en-US" dirty="0"/>
          </a:p>
        </p:txBody>
      </p:sp>
      <p:sp>
        <p:nvSpPr>
          <p:cNvPr id="3" name="Content Placeholder 2"/>
          <p:cNvSpPr>
            <a:spLocks noGrp="1"/>
          </p:cNvSpPr>
          <p:nvPr>
            <p:ph idx="1"/>
          </p:nvPr>
        </p:nvSpPr>
        <p:spPr/>
        <p:txBody>
          <a:bodyPr/>
          <a:lstStyle/>
          <a:p>
            <a:r>
              <a:rPr lang="en-US" dirty="0"/>
              <a:t>a) COVID-19 Update and Impacts </a:t>
            </a:r>
            <a:endParaRPr lang="en-US" dirty="0" smtClean="0"/>
          </a:p>
          <a:p>
            <a:r>
              <a:rPr lang="en-US" dirty="0" smtClean="0"/>
              <a:t>b</a:t>
            </a:r>
            <a:r>
              <a:rPr lang="en-US" dirty="0"/>
              <a:t>) ODF Boundary Change </a:t>
            </a:r>
            <a:endParaRPr lang="en-US" dirty="0" smtClean="0"/>
          </a:p>
          <a:p>
            <a:r>
              <a:rPr lang="en-US" b="1" u="sng" dirty="0" smtClean="0"/>
              <a:t>c</a:t>
            </a:r>
            <a:r>
              <a:rPr lang="en-US" b="1" u="sng" dirty="0"/>
              <a:t>) Ambulance Rate Increase (Resolution 2022-01)</a:t>
            </a:r>
          </a:p>
        </p:txBody>
      </p:sp>
    </p:spTree>
    <p:extLst>
      <p:ext uri="{BB962C8B-B14F-4D97-AF65-F5344CB8AC3E}">
        <p14:creationId xmlns:p14="http://schemas.microsoft.com/office/powerpoint/2010/main" val="469283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41838" y="-35170"/>
            <a:ext cx="10823332" cy="6319888"/>
          </a:xfrm>
          <a:prstGeom prst="rect">
            <a:avLst/>
          </a:prstGeom>
        </p:spPr>
      </p:pic>
      <p:sp>
        <p:nvSpPr>
          <p:cNvPr id="5" name="Oval 4"/>
          <p:cNvSpPr/>
          <p:nvPr/>
        </p:nvSpPr>
        <p:spPr>
          <a:xfrm>
            <a:off x="5776546" y="1081454"/>
            <a:ext cx="474785" cy="15738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597161" y="1081454"/>
            <a:ext cx="474785" cy="15738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417776" y="1081454"/>
            <a:ext cx="474785" cy="15738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987560" y="4967655"/>
            <a:ext cx="823546" cy="7385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811106" y="4967655"/>
            <a:ext cx="823546" cy="7385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34652" y="4967655"/>
            <a:ext cx="823546" cy="7385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826369" y="5635871"/>
            <a:ext cx="2611313" cy="4835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238391" y="1081454"/>
            <a:ext cx="474785" cy="1573823"/>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9059006" y="1081454"/>
            <a:ext cx="474785" cy="1573823"/>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8449405" y="4967655"/>
            <a:ext cx="823546" cy="738554"/>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9272951" y="4967655"/>
            <a:ext cx="823546" cy="738554"/>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288214" y="5635871"/>
            <a:ext cx="1808283" cy="483576"/>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rot="1303413">
            <a:off x="4850057" y="5605097"/>
            <a:ext cx="615461" cy="2022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rot="1303413">
            <a:off x="9707718" y="5605097"/>
            <a:ext cx="615461" cy="2022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303413">
            <a:off x="10351977" y="5627079"/>
            <a:ext cx="615461" cy="2022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498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9" grpId="0" animBg="1"/>
      <p:bldP spid="20"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771575" y="99548"/>
            <a:ext cx="4648849" cy="6658904"/>
          </a:xfrm>
          <a:prstGeom prst="rect">
            <a:avLst/>
          </a:prstGeom>
        </p:spPr>
      </p:pic>
      <p:sp>
        <p:nvSpPr>
          <p:cNvPr id="4" name="Right Brace 3"/>
          <p:cNvSpPr/>
          <p:nvPr/>
        </p:nvSpPr>
        <p:spPr>
          <a:xfrm>
            <a:off x="8420424" y="1011115"/>
            <a:ext cx="202223" cy="378070"/>
          </a:xfrm>
          <a:prstGeom prst="rightBrace">
            <a:avLst/>
          </a:prstGeom>
          <a:ln>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w="38100">
                <a:solidFill>
                  <a:schemeClr val="tx1"/>
                </a:solidFill>
              </a:ln>
            </a:endParaRPr>
          </a:p>
        </p:txBody>
      </p:sp>
      <p:sp>
        <p:nvSpPr>
          <p:cNvPr id="5" name="Right Brace 4"/>
          <p:cNvSpPr/>
          <p:nvPr/>
        </p:nvSpPr>
        <p:spPr>
          <a:xfrm>
            <a:off x="8420424" y="1559168"/>
            <a:ext cx="202223" cy="2898531"/>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w="38100">
                <a:solidFill>
                  <a:schemeClr val="tx1"/>
                </a:solidFill>
              </a:ln>
            </a:endParaRPr>
          </a:p>
        </p:txBody>
      </p:sp>
      <p:sp>
        <p:nvSpPr>
          <p:cNvPr id="6" name="Right Brace 5"/>
          <p:cNvSpPr/>
          <p:nvPr/>
        </p:nvSpPr>
        <p:spPr>
          <a:xfrm>
            <a:off x="8420424" y="4583720"/>
            <a:ext cx="202223" cy="1650025"/>
          </a:xfrm>
          <a:prstGeom prst="rightBrace">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w="38100">
                <a:solidFill>
                  <a:schemeClr val="tx1"/>
                </a:solidFill>
              </a:ln>
            </a:endParaRPr>
          </a:p>
        </p:txBody>
      </p:sp>
      <p:sp>
        <p:nvSpPr>
          <p:cNvPr id="7" name="Right Brace 6"/>
          <p:cNvSpPr/>
          <p:nvPr/>
        </p:nvSpPr>
        <p:spPr>
          <a:xfrm>
            <a:off x="8420424" y="6380382"/>
            <a:ext cx="202223" cy="378070"/>
          </a:xfrm>
          <a:prstGeom prst="rightBrace">
            <a:avLst/>
          </a:prstGeom>
          <a:ln>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w="38100">
                <a:solidFill>
                  <a:schemeClr val="tx1"/>
                </a:solidFill>
              </a:ln>
            </a:endParaRPr>
          </a:p>
        </p:txBody>
      </p:sp>
    </p:spTree>
    <p:extLst>
      <p:ext uri="{BB962C8B-B14F-4D97-AF65-F5344CB8AC3E}">
        <p14:creationId xmlns:p14="http://schemas.microsoft.com/office/powerpoint/2010/main" val="260170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Ambulance Rate Increase </a:t>
            </a:r>
            <a:br>
              <a:rPr lang="en-US" b="1" dirty="0" smtClean="0"/>
            </a:br>
            <a:r>
              <a:rPr lang="en-US" b="1" dirty="0" smtClean="0"/>
              <a:t>(Resolution 2022-21)</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WHEREAS</a:t>
            </a:r>
            <a:r>
              <a:rPr lang="en-US" dirty="0"/>
              <a:t>, the Board of Directors of Polk County Fire District No. 1 is charged with </a:t>
            </a:r>
            <a:r>
              <a:rPr lang="en-US" dirty="0" smtClean="0"/>
              <a:t>the responsibility </a:t>
            </a:r>
            <a:r>
              <a:rPr lang="en-US" dirty="0"/>
              <a:t>of rates for ambulance; and</a:t>
            </a:r>
          </a:p>
          <a:p>
            <a:pPr marL="0" indent="0">
              <a:buNone/>
            </a:pPr>
            <a:r>
              <a:rPr lang="en-US" b="1" dirty="0"/>
              <a:t>WHEREAS</a:t>
            </a:r>
            <a:r>
              <a:rPr lang="en-US" dirty="0"/>
              <a:t>, it is the desire of the Board of Directors to maintain rates which are </a:t>
            </a:r>
            <a:r>
              <a:rPr lang="en-US" dirty="0" smtClean="0"/>
              <a:t>consistent with </a:t>
            </a:r>
            <a:r>
              <a:rPr lang="en-US" dirty="0"/>
              <a:t>operating expenses of the District’s ambulance service; and</a:t>
            </a:r>
          </a:p>
          <a:p>
            <a:pPr marL="0" indent="0">
              <a:buNone/>
            </a:pPr>
            <a:r>
              <a:rPr lang="en-US" b="1" dirty="0"/>
              <a:t>WHEREAS</a:t>
            </a:r>
            <a:r>
              <a:rPr lang="en-US" dirty="0"/>
              <a:t>, it is prudent to keep the cost of District’s ambulance service consistent </a:t>
            </a:r>
            <a:r>
              <a:rPr lang="en-US" dirty="0" smtClean="0"/>
              <a:t>with other </a:t>
            </a:r>
            <a:r>
              <a:rPr lang="en-US" dirty="0"/>
              <a:t>services in our area; and</a:t>
            </a:r>
          </a:p>
          <a:p>
            <a:pPr marL="0" indent="0">
              <a:buNone/>
            </a:pPr>
            <a:r>
              <a:rPr lang="en-US" b="1" dirty="0"/>
              <a:t>NOW THEREFORE BE IT RESOLVED </a:t>
            </a:r>
            <a:r>
              <a:rPr lang="en-US" dirty="0"/>
              <a:t>that the Board of Directors of Polk County </a:t>
            </a:r>
            <a:r>
              <a:rPr lang="en-US" dirty="0" smtClean="0"/>
              <a:t>Fire District </a:t>
            </a:r>
            <a:r>
              <a:rPr lang="en-US" dirty="0"/>
              <a:t>No.1 hereby adopts the listed Ambulance Base Rate Schedule “Exhibit A”.</a:t>
            </a:r>
          </a:p>
          <a:p>
            <a:pPr marL="0" indent="0">
              <a:buNone/>
            </a:pPr>
            <a:r>
              <a:rPr lang="en-US" b="1" dirty="0"/>
              <a:t>BE IT FURTHER RESOLVED </a:t>
            </a:r>
            <a:r>
              <a:rPr lang="en-US" dirty="0"/>
              <a:t>that the rates become effective February 1, 2022.</a:t>
            </a:r>
          </a:p>
          <a:p>
            <a:pPr marL="0" indent="0">
              <a:buNone/>
            </a:pPr>
            <a:r>
              <a:rPr lang="en-US" b="1" dirty="0" smtClean="0"/>
              <a:t>APPROVED</a:t>
            </a:r>
            <a:r>
              <a:rPr lang="en-US" dirty="0" smtClean="0"/>
              <a:t> </a:t>
            </a:r>
            <a:r>
              <a:rPr lang="en-US" dirty="0"/>
              <a:t>by the Board of Directors this January 13th, 2022.</a:t>
            </a:r>
          </a:p>
        </p:txBody>
      </p:sp>
    </p:spTree>
    <p:extLst>
      <p:ext uri="{BB962C8B-B14F-4D97-AF65-F5344CB8AC3E}">
        <p14:creationId xmlns:p14="http://schemas.microsoft.com/office/powerpoint/2010/main" val="4176428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p:txBody>
          <a:bodyPr/>
          <a:lstStyle/>
          <a:p>
            <a:r>
              <a:rPr lang="en-US" b="1" u="sng" dirty="0"/>
              <a:t>a) Station 90 Window Replacements (Budget Item 7090r) </a:t>
            </a:r>
            <a:endParaRPr lang="en-US" b="1" u="sng" dirty="0" smtClean="0"/>
          </a:p>
          <a:p>
            <a:r>
              <a:rPr lang="en-US" dirty="0" smtClean="0"/>
              <a:t>b</a:t>
            </a:r>
            <a:r>
              <a:rPr lang="en-US" dirty="0"/>
              <a:t>) Purchase of new EZ Load Gurney (Budget Item E-7058) </a:t>
            </a:r>
            <a:endParaRPr lang="en-US" dirty="0" smtClean="0"/>
          </a:p>
          <a:p>
            <a:r>
              <a:rPr lang="en-US" dirty="0" smtClean="0"/>
              <a:t>c</a:t>
            </a:r>
            <a:r>
              <a:rPr lang="en-US" dirty="0"/>
              <a:t>) Purchase of new Cardiac Monitors (Budget Item E-7089) </a:t>
            </a:r>
            <a:endParaRPr lang="en-US" dirty="0" smtClean="0"/>
          </a:p>
          <a:p>
            <a:r>
              <a:rPr lang="en-US" dirty="0" smtClean="0"/>
              <a:t>d</a:t>
            </a:r>
            <a:r>
              <a:rPr lang="en-US" dirty="0"/>
              <a:t>) Purchase of new </a:t>
            </a:r>
            <a:r>
              <a:rPr lang="en-US" dirty="0" err="1"/>
              <a:t>mCPR</a:t>
            </a:r>
            <a:r>
              <a:rPr lang="en-US" dirty="0"/>
              <a:t> Devices (Budget Item </a:t>
            </a:r>
            <a:r>
              <a:rPr lang="en-US" dirty="0" smtClean="0"/>
              <a:t>E-7090</a:t>
            </a:r>
            <a:r>
              <a:rPr lang="en-US" dirty="0"/>
              <a:t>) </a:t>
            </a:r>
            <a:endParaRPr lang="en-US" dirty="0" smtClean="0"/>
          </a:p>
          <a:p>
            <a:r>
              <a:rPr lang="en-US" dirty="0" smtClean="0"/>
              <a:t>e</a:t>
            </a:r>
            <a:r>
              <a:rPr lang="en-US" dirty="0"/>
              <a:t>) Purchase of new Ambulance (Budget Item E-7056) </a:t>
            </a:r>
            <a:endParaRPr lang="en-US" dirty="0" smtClean="0"/>
          </a:p>
          <a:p>
            <a:r>
              <a:rPr lang="en-US" dirty="0" smtClean="0"/>
              <a:t>f</a:t>
            </a:r>
            <a:r>
              <a:rPr lang="en-US" dirty="0"/>
              <a:t>) Apparatus Replacement Planning </a:t>
            </a:r>
          </a:p>
        </p:txBody>
      </p:sp>
    </p:spTree>
    <p:extLst>
      <p:ext uri="{BB962C8B-B14F-4D97-AF65-F5344CB8AC3E}">
        <p14:creationId xmlns:p14="http://schemas.microsoft.com/office/powerpoint/2010/main" val="2050049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Station 90 Window Replacements </a:t>
            </a:r>
            <a:r>
              <a:rPr lang="en-US" b="1" dirty="0" smtClean="0"/>
              <a:t/>
            </a:r>
            <a:br>
              <a:rPr lang="en-US" b="1" dirty="0" smtClean="0"/>
            </a:br>
            <a:r>
              <a:rPr lang="en-US" b="1" dirty="0" smtClean="0"/>
              <a:t>(</a:t>
            </a:r>
            <a:r>
              <a:rPr lang="en-US" b="1" dirty="0"/>
              <a:t>Budget Item 7090r)</a:t>
            </a:r>
            <a:endParaRPr lang="en-US" dirty="0"/>
          </a:p>
        </p:txBody>
      </p:sp>
      <p:sp>
        <p:nvSpPr>
          <p:cNvPr id="3" name="Content Placeholder 2"/>
          <p:cNvSpPr>
            <a:spLocks noGrp="1"/>
          </p:cNvSpPr>
          <p:nvPr>
            <p:ph idx="1"/>
          </p:nvPr>
        </p:nvSpPr>
        <p:spPr/>
        <p:txBody>
          <a:bodyPr/>
          <a:lstStyle/>
          <a:p>
            <a:r>
              <a:rPr lang="en-US" dirty="0" smtClean="0"/>
              <a:t>Currently original wood windows from construction in 1992</a:t>
            </a:r>
          </a:p>
          <a:p>
            <a:r>
              <a:rPr lang="en-US" dirty="0" smtClean="0"/>
              <a:t>Not energy efficient and have some rotting</a:t>
            </a:r>
          </a:p>
          <a:p>
            <a:r>
              <a:rPr lang="en-US" dirty="0" smtClean="0"/>
              <a:t>Upstairs windows have already been replaced</a:t>
            </a:r>
          </a:p>
          <a:p>
            <a:r>
              <a:rPr lang="en-US" dirty="0" smtClean="0"/>
              <a:t>Budgeted $18,000 prior to large price increases</a:t>
            </a:r>
          </a:p>
          <a:p>
            <a:r>
              <a:rPr lang="en-US" dirty="0" smtClean="0"/>
              <a:t>Will cost $25,000 </a:t>
            </a:r>
          </a:p>
          <a:p>
            <a:r>
              <a:rPr lang="en-US" dirty="0" smtClean="0"/>
              <a:t>Will absorb increase in deferring other purchases from Capital Outlay</a:t>
            </a:r>
          </a:p>
          <a:p>
            <a:r>
              <a:rPr lang="en-US" dirty="0" smtClean="0"/>
              <a:t>Article 13, Section 13.6 requires I inform the Board prior to purchases over $20,000. Because it is less than $100,000 it does not require Board action</a:t>
            </a:r>
          </a:p>
          <a:p>
            <a:r>
              <a:rPr lang="en-US" dirty="0" smtClean="0"/>
              <a:t>I will be signing a contract with A Hammer Above for $24,800</a:t>
            </a:r>
            <a:endParaRPr lang="en-US" dirty="0"/>
          </a:p>
        </p:txBody>
      </p:sp>
    </p:spTree>
    <p:extLst>
      <p:ext uri="{BB962C8B-B14F-4D97-AF65-F5344CB8AC3E}">
        <p14:creationId xmlns:p14="http://schemas.microsoft.com/office/powerpoint/2010/main" val="1652757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p:txBody>
          <a:bodyPr/>
          <a:lstStyle/>
          <a:p>
            <a:r>
              <a:rPr lang="en-US" dirty="0"/>
              <a:t>a) Station 90 Window Replacements (Budget Item 7090r) </a:t>
            </a:r>
            <a:endParaRPr lang="en-US" dirty="0" smtClean="0"/>
          </a:p>
          <a:p>
            <a:r>
              <a:rPr lang="en-US" b="1" u="sng" dirty="0" smtClean="0"/>
              <a:t>b</a:t>
            </a:r>
            <a:r>
              <a:rPr lang="en-US" b="1" u="sng" dirty="0"/>
              <a:t>) Purchase of new EZ Load Gurney (Budget Item E-7058) </a:t>
            </a:r>
            <a:endParaRPr lang="en-US" b="1" u="sng" dirty="0" smtClean="0"/>
          </a:p>
          <a:p>
            <a:r>
              <a:rPr lang="en-US" dirty="0" smtClean="0"/>
              <a:t>c</a:t>
            </a:r>
            <a:r>
              <a:rPr lang="en-US" dirty="0"/>
              <a:t>) Purchase of new Cardiac Monitors (Budget Item E-7089) </a:t>
            </a:r>
            <a:endParaRPr lang="en-US" dirty="0" smtClean="0"/>
          </a:p>
          <a:p>
            <a:r>
              <a:rPr lang="en-US" dirty="0" smtClean="0"/>
              <a:t>d</a:t>
            </a:r>
            <a:r>
              <a:rPr lang="en-US" dirty="0"/>
              <a:t>) Purchase of new </a:t>
            </a:r>
            <a:r>
              <a:rPr lang="en-US" dirty="0" err="1"/>
              <a:t>mCPR</a:t>
            </a:r>
            <a:r>
              <a:rPr lang="en-US" dirty="0"/>
              <a:t> Devices (Budget Item </a:t>
            </a:r>
            <a:r>
              <a:rPr lang="en-US" dirty="0" smtClean="0"/>
              <a:t>E-7090</a:t>
            </a:r>
            <a:r>
              <a:rPr lang="en-US" dirty="0"/>
              <a:t>) </a:t>
            </a:r>
            <a:endParaRPr lang="en-US" dirty="0" smtClean="0"/>
          </a:p>
          <a:p>
            <a:r>
              <a:rPr lang="en-US" dirty="0" smtClean="0"/>
              <a:t>e</a:t>
            </a:r>
            <a:r>
              <a:rPr lang="en-US" dirty="0"/>
              <a:t>) Purchase of new Ambulance (Budget Item E-7056) </a:t>
            </a:r>
            <a:endParaRPr lang="en-US" dirty="0" smtClean="0"/>
          </a:p>
          <a:p>
            <a:r>
              <a:rPr lang="en-US" dirty="0" smtClean="0"/>
              <a:t>f</a:t>
            </a:r>
            <a:r>
              <a:rPr lang="en-US" dirty="0"/>
              <a:t>) Apparatus Replacement Planning </a:t>
            </a:r>
          </a:p>
        </p:txBody>
      </p:sp>
    </p:spTree>
    <p:extLst>
      <p:ext uri="{BB962C8B-B14F-4D97-AF65-F5344CB8AC3E}">
        <p14:creationId xmlns:p14="http://schemas.microsoft.com/office/powerpoint/2010/main" val="6765147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Purchase </a:t>
            </a:r>
            <a:r>
              <a:rPr lang="en-US" b="1" dirty="0"/>
              <a:t>of new EZ Load Gurney </a:t>
            </a:r>
            <a:r>
              <a:rPr lang="en-US" b="1" dirty="0" smtClean="0"/>
              <a:t/>
            </a:r>
            <a:br>
              <a:rPr lang="en-US" b="1" dirty="0" smtClean="0"/>
            </a:br>
            <a:r>
              <a:rPr lang="en-US" b="1" dirty="0" smtClean="0"/>
              <a:t>(</a:t>
            </a:r>
            <a:r>
              <a:rPr lang="en-US" b="1" dirty="0"/>
              <a:t>Budget Item E-7058) </a:t>
            </a:r>
          </a:p>
        </p:txBody>
      </p:sp>
      <p:sp>
        <p:nvSpPr>
          <p:cNvPr id="3" name="Content Placeholder 2"/>
          <p:cNvSpPr>
            <a:spLocks noGrp="1"/>
          </p:cNvSpPr>
          <p:nvPr>
            <p:ph idx="1"/>
          </p:nvPr>
        </p:nvSpPr>
        <p:spPr/>
        <p:txBody>
          <a:bodyPr/>
          <a:lstStyle/>
          <a:p>
            <a:r>
              <a:rPr lang="en-US" dirty="0" smtClean="0"/>
              <a:t>We own three gurneys, two over 13 years old</a:t>
            </a:r>
          </a:p>
          <a:p>
            <a:r>
              <a:rPr lang="en-US" dirty="0" smtClean="0"/>
              <a:t>The two old ones are beyond the typical lifespan based on age and usage</a:t>
            </a:r>
          </a:p>
          <a:p>
            <a:r>
              <a:rPr lang="en-US" dirty="0" smtClean="0"/>
              <a:t>We budgeted to spend $18,000 on a replacement</a:t>
            </a:r>
          </a:p>
          <a:p>
            <a:r>
              <a:rPr lang="en-US" dirty="0" smtClean="0"/>
              <a:t>We will be moving forward with purchasing a replacement for $16,789.53</a:t>
            </a:r>
            <a:endParaRPr lang="en-US" dirty="0"/>
          </a:p>
        </p:txBody>
      </p:sp>
    </p:spTree>
    <p:extLst>
      <p:ext uri="{BB962C8B-B14F-4D97-AF65-F5344CB8AC3E}">
        <p14:creationId xmlns:p14="http://schemas.microsoft.com/office/powerpoint/2010/main" val="958488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08185" y="800100"/>
            <a:ext cx="10058400" cy="5328137"/>
          </a:xfrm>
        </p:spPr>
        <p:txBody>
          <a:bodyPr/>
          <a:lstStyle/>
          <a:p>
            <a:r>
              <a:rPr lang="en-US" b="1" dirty="0"/>
              <a:t>CALL MEETING TO </a:t>
            </a:r>
            <a:r>
              <a:rPr lang="en-US" b="1" dirty="0" smtClean="0"/>
              <a:t>ORDER: </a:t>
            </a:r>
            <a:r>
              <a:rPr lang="en-US" dirty="0"/>
              <a:t>Anyone wishing to address the Board please </a:t>
            </a:r>
            <a:r>
              <a:rPr lang="en-US" dirty="0" smtClean="0"/>
              <a:t>use the hand raise feature on Zoom if possible and if not feel free to come off mute.</a:t>
            </a:r>
          </a:p>
          <a:p>
            <a:r>
              <a:rPr lang="en-US" b="1" dirty="0" smtClean="0"/>
              <a:t>PLEDGE OF ALLEGIANCE: </a:t>
            </a:r>
            <a:r>
              <a:rPr lang="en-US" dirty="0" smtClean="0"/>
              <a:t>Due to this being a virtual meeting, we will be deferring the pledge this month.</a:t>
            </a:r>
            <a:endParaRPr lang="en-US" b="1" dirty="0" smtClean="0"/>
          </a:p>
          <a:p>
            <a:r>
              <a:rPr lang="en-US" dirty="0" smtClean="0"/>
              <a:t>Meeting </a:t>
            </a:r>
            <a:r>
              <a:rPr lang="en-US" dirty="0"/>
              <a:t>Minutes will be recorded and kept for 60 months. </a:t>
            </a:r>
            <a:endParaRPr lang="en-US" dirty="0" smtClean="0"/>
          </a:p>
          <a:p>
            <a:r>
              <a:rPr lang="en-US" b="1" dirty="0" smtClean="0"/>
              <a:t>OPEN </a:t>
            </a:r>
            <a:r>
              <a:rPr lang="en-US" b="1" dirty="0"/>
              <a:t>FOR PUBLIC COMMENT ON ANY OF THE AGENDA </a:t>
            </a:r>
            <a:r>
              <a:rPr lang="en-US" b="1" dirty="0" smtClean="0"/>
              <a:t>ITEMS: </a:t>
            </a:r>
            <a:r>
              <a:rPr lang="en-US" dirty="0" smtClean="0"/>
              <a:t>If you would like to comment, please use the hand raise feature or come off mute.</a:t>
            </a:r>
            <a:endParaRPr lang="en-US" b="1" dirty="0" smtClean="0"/>
          </a:p>
          <a:p>
            <a:r>
              <a:rPr lang="en-US" b="1" dirty="0" smtClean="0"/>
              <a:t>CONSENT </a:t>
            </a:r>
            <a:r>
              <a:rPr lang="en-US" b="1" dirty="0"/>
              <a:t>AGENDA </a:t>
            </a:r>
            <a:endParaRPr lang="en-US" b="1" dirty="0" smtClean="0"/>
          </a:p>
          <a:p>
            <a:pPr marL="292608" lvl="1" indent="0">
              <a:buNone/>
            </a:pPr>
            <a:r>
              <a:rPr lang="en-US" dirty="0" smtClean="0"/>
              <a:t>1.	Board </a:t>
            </a:r>
            <a:r>
              <a:rPr lang="en-US" dirty="0"/>
              <a:t>Agenda </a:t>
            </a:r>
          </a:p>
          <a:p>
            <a:pPr marL="292608" lvl="1" indent="0">
              <a:buNone/>
            </a:pPr>
            <a:r>
              <a:rPr lang="en-US" dirty="0" smtClean="0"/>
              <a:t>2.	Approve </a:t>
            </a:r>
            <a:r>
              <a:rPr lang="en-US" dirty="0"/>
              <a:t>December 9, 2021 </a:t>
            </a:r>
            <a:r>
              <a:rPr lang="en-US" dirty="0" smtClean="0"/>
              <a:t>Regular </a:t>
            </a:r>
            <a:r>
              <a:rPr lang="en-US" dirty="0"/>
              <a:t>Board Meeting Minutes </a:t>
            </a:r>
          </a:p>
          <a:p>
            <a:pPr marL="292608" lvl="1" indent="0">
              <a:buNone/>
            </a:pPr>
            <a:r>
              <a:rPr lang="en-US" dirty="0" smtClean="0"/>
              <a:t>3.	Financials</a:t>
            </a:r>
            <a:r>
              <a:rPr lang="en-US" dirty="0"/>
              <a:t>: </a:t>
            </a:r>
          </a:p>
          <a:p>
            <a:pPr marL="475488" lvl="2" indent="0">
              <a:buNone/>
            </a:pPr>
            <a:r>
              <a:rPr lang="en-US" dirty="0" smtClean="0"/>
              <a:t>3a.	Approval </a:t>
            </a:r>
            <a:r>
              <a:rPr lang="en-US" dirty="0"/>
              <a:t>of Disbursements for December 1-31, </a:t>
            </a:r>
            <a:r>
              <a:rPr lang="en-US" dirty="0" smtClean="0"/>
              <a:t>2021</a:t>
            </a:r>
          </a:p>
          <a:p>
            <a:pPr marL="475488" lvl="2" indent="0">
              <a:buNone/>
            </a:pPr>
            <a:r>
              <a:rPr lang="en-US" dirty="0" smtClean="0"/>
              <a:t>3b. 	Financial report for the month of December 2021</a:t>
            </a:r>
            <a:endParaRPr lang="en-US" dirty="0"/>
          </a:p>
        </p:txBody>
      </p:sp>
    </p:spTree>
    <p:extLst>
      <p:ext uri="{BB962C8B-B14F-4D97-AF65-F5344CB8AC3E}">
        <p14:creationId xmlns:p14="http://schemas.microsoft.com/office/powerpoint/2010/main" val="7379532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p:txBody>
          <a:bodyPr/>
          <a:lstStyle/>
          <a:p>
            <a:r>
              <a:rPr lang="en-US" dirty="0"/>
              <a:t>a) Station 90 Window Replacements (Budget Item 7090r) </a:t>
            </a:r>
            <a:endParaRPr lang="en-US" dirty="0" smtClean="0"/>
          </a:p>
          <a:p>
            <a:r>
              <a:rPr lang="en-US" dirty="0" smtClean="0"/>
              <a:t>b</a:t>
            </a:r>
            <a:r>
              <a:rPr lang="en-US" dirty="0"/>
              <a:t>) Purchase of new EZ Load Gurney (Budget Item E-7058) </a:t>
            </a:r>
            <a:endParaRPr lang="en-US" dirty="0" smtClean="0"/>
          </a:p>
          <a:p>
            <a:r>
              <a:rPr lang="en-US" b="1" u="sng" dirty="0" smtClean="0"/>
              <a:t>c</a:t>
            </a:r>
            <a:r>
              <a:rPr lang="en-US" b="1" u="sng" dirty="0"/>
              <a:t>) Purchase of new Cardiac Monitors (Budget Item E-7089) </a:t>
            </a:r>
            <a:endParaRPr lang="en-US" b="1" u="sng" dirty="0" smtClean="0"/>
          </a:p>
          <a:p>
            <a:r>
              <a:rPr lang="en-US" dirty="0" smtClean="0"/>
              <a:t>d</a:t>
            </a:r>
            <a:r>
              <a:rPr lang="en-US" dirty="0"/>
              <a:t>) Purchase of new </a:t>
            </a:r>
            <a:r>
              <a:rPr lang="en-US" dirty="0" err="1"/>
              <a:t>mCPR</a:t>
            </a:r>
            <a:r>
              <a:rPr lang="en-US" dirty="0"/>
              <a:t> Devices (Budget Item </a:t>
            </a:r>
            <a:r>
              <a:rPr lang="en-US" dirty="0" smtClean="0"/>
              <a:t>E-7090</a:t>
            </a:r>
            <a:r>
              <a:rPr lang="en-US" dirty="0"/>
              <a:t>) </a:t>
            </a:r>
            <a:endParaRPr lang="en-US" dirty="0" smtClean="0"/>
          </a:p>
          <a:p>
            <a:r>
              <a:rPr lang="en-US" dirty="0" smtClean="0"/>
              <a:t>e</a:t>
            </a:r>
            <a:r>
              <a:rPr lang="en-US" dirty="0"/>
              <a:t>) Purchase of new Ambulance (Budget Item E-7056) </a:t>
            </a:r>
            <a:endParaRPr lang="en-US" dirty="0" smtClean="0"/>
          </a:p>
          <a:p>
            <a:r>
              <a:rPr lang="en-US" dirty="0" smtClean="0"/>
              <a:t>f</a:t>
            </a:r>
            <a:r>
              <a:rPr lang="en-US" dirty="0"/>
              <a:t>) Apparatus Replacement Planning </a:t>
            </a:r>
          </a:p>
        </p:txBody>
      </p:sp>
    </p:spTree>
    <p:extLst>
      <p:ext uri="{BB962C8B-B14F-4D97-AF65-F5344CB8AC3E}">
        <p14:creationId xmlns:p14="http://schemas.microsoft.com/office/powerpoint/2010/main" val="1716025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Purchase </a:t>
            </a:r>
            <a:r>
              <a:rPr lang="en-US" b="1" dirty="0"/>
              <a:t>of new Cardiac Monitors </a:t>
            </a:r>
            <a:r>
              <a:rPr lang="en-US" b="1" dirty="0" smtClean="0"/>
              <a:t/>
            </a:r>
            <a:br>
              <a:rPr lang="en-US" b="1" dirty="0" smtClean="0"/>
            </a:br>
            <a:r>
              <a:rPr lang="en-US" b="1" dirty="0" smtClean="0"/>
              <a:t>(</a:t>
            </a:r>
            <a:r>
              <a:rPr lang="en-US" b="1" dirty="0"/>
              <a:t>Budget Item E-7089) </a:t>
            </a:r>
          </a:p>
        </p:txBody>
      </p:sp>
      <p:sp>
        <p:nvSpPr>
          <p:cNvPr id="3" name="Content Placeholder 2"/>
          <p:cNvSpPr>
            <a:spLocks noGrp="1"/>
          </p:cNvSpPr>
          <p:nvPr>
            <p:ph idx="1"/>
          </p:nvPr>
        </p:nvSpPr>
        <p:spPr/>
        <p:txBody>
          <a:bodyPr/>
          <a:lstStyle/>
          <a:p>
            <a:r>
              <a:rPr lang="en-US" dirty="0" smtClean="0"/>
              <a:t>District owns 5 monitors and budgeted to replace 3 for $90,000</a:t>
            </a:r>
          </a:p>
          <a:p>
            <a:r>
              <a:rPr lang="en-US" dirty="0" smtClean="0"/>
              <a:t>Decided after reaching out to vendors to attempt to replace 4 and not keeping a 5</a:t>
            </a:r>
            <a:r>
              <a:rPr lang="en-US" baseline="30000" dirty="0" smtClean="0"/>
              <a:t>th</a:t>
            </a:r>
            <a:endParaRPr lang="en-US" dirty="0" smtClean="0"/>
          </a:p>
          <a:p>
            <a:r>
              <a:rPr lang="en-US" dirty="0" smtClean="0"/>
              <a:t>EMS Committee evaluated monitors</a:t>
            </a:r>
          </a:p>
          <a:p>
            <a:r>
              <a:rPr lang="en-US" dirty="0" smtClean="0"/>
              <a:t>Recommended the District spend $90,858.39 (after trade ins and credits) in order to purchase four </a:t>
            </a:r>
            <a:r>
              <a:rPr lang="en-US" dirty="0" err="1" smtClean="0"/>
              <a:t>Lifepack</a:t>
            </a:r>
            <a:r>
              <a:rPr lang="en-US" dirty="0" smtClean="0"/>
              <a:t> monitors from Stryker</a:t>
            </a:r>
          </a:p>
          <a:p>
            <a:r>
              <a:rPr lang="en-US" dirty="0"/>
              <a:t>Article 13, Section 13.6 requires I inform the Board prior to purchases over $20,000. Because it is less than $100,000 it does not require Board action</a:t>
            </a:r>
          </a:p>
          <a:p>
            <a:r>
              <a:rPr lang="en-US" dirty="0"/>
              <a:t>I will be </a:t>
            </a:r>
            <a:r>
              <a:rPr lang="en-US" dirty="0" smtClean="0"/>
              <a:t>spending $90,858.39 to purchase four </a:t>
            </a:r>
            <a:r>
              <a:rPr lang="en-US" dirty="0" err="1" smtClean="0"/>
              <a:t>Lifepack</a:t>
            </a:r>
            <a:r>
              <a:rPr lang="en-US" dirty="0" smtClean="0"/>
              <a:t> monitors from Stryker</a:t>
            </a:r>
            <a:endParaRPr lang="en-US" dirty="0"/>
          </a:p>
          <a:p>
            <a:endParaRPr lang="en-US" dirty="0"/>
          </a:p>
        </p:txBody>
      </p:sp>
    </p:spTree>
    <p:extLst>
      <p:ext uri="{BB962C8B-B14F-4D97-AF65-F5344CB8AC3E}">
        <p14:creationId xmlns:p14="http://schemas.microsoft.com/office/powerpoint/2010/main" val="2862951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p:txBody>
          <a:bodyPr/>
          <a:lstStyle/>
          <a:p>
            <a:r>
              <a:rPr lang="en-US" dirty="0"/>
              <a:t>a) Station 90 Window Replacements (Budget Item 7090r) </a:t>
            </a:r>
            <a:endParaRPr lang="en-US" dirty="0" smtClean="0"/>
          </a:p>
          <a:p>
            <a:r>
              <a:rPr lang="en-US" dirty="0" smtClean="0"/>
              <a:t>b</a:t>
            </a:r>
            <a:r>
              <a:rPr lang="en-US" dirty="0"/>
              <a:t>) Purchase of new EZ Load Gurney (Budget Item E-7058) </a:t>
            </a:r>
            <a:endParaRPr lang="en-US" dirty="0" smtClean="0"/>
          </a:p>
          <a:p>
            <a:r>
              <a:rPr lang="en-US" dirty="0" smtClean="0"/>
              <a:t>c</a:t>
            </a:r>
            <a:r>
              <a:rPr lang="en-US" dirty="0"/>
              <a:t>) Purchase of new Cardiac Monitors (Budget Item E-7089) </a:t>
            </a:r>
            <a:endParaRPr lang="en-US" dirty="0" smtClean="0"/>
          </a:p>
          <a:p>
            <a:r>
              <a:rPr lang="en-US" b="1" u="sng" dirty="0" smtClean="0"/>
              <a:t>d</a:t>
            </a:r>
            <a:r>
              <a:rPr lang="en-US" b="1" u="sng" dirty="0"/>
              <a:t>) Purchase of new </a:t>
            </a:r>
            <a:r>
              <a:rPr lang="en-US" b="1" u="sng" dirty="0" err="1"/>
              <a:t>mCPR</a:t>
            </a:r>
            <a:r>
              <a:rPr lang="en-US" b="1" u="sng" dirty="0"/>
              <a:t> Devices (Budget Item </a:t>
            </a:r>
            <a:r>
              <a:rPr lang="en-US" b="1" u="sng" dirty="0" smtClean="0"/>
              <a:t>E-7090</a:t>
            </a:r>
            <a:r>
              <a:rPr lang="en-US" b="1" u="sng" dirty="0"/>
              <a:t>) </a:t>
            </a:r>
            <a:endParaRPr lang="en-US" b="1" u="sng" dirty="0" smtClean="0"/>
          </a:p>
          <a:p>
            <a:r>
              <a:rPr lang="en-US" dirty="0" smtClean="0"/>
              <a:t>e</a:t>
            </a:r>
            <a:r>
              <a:rPr lang="en-US" dirty="0"/>
              <a:t>) Purchase of new Ambulance (Budget Item E-7056) </a:t>
            </a:r>
            <a:endParaRPr lang="en-US" dirty="0" smtClean="0"/>
          </a:p>
          <a:p>
            <a:r>
              <a:rPr lang="en-US" dirty="0" smtClean="0"/>
              <a:t>f</a:t>
            </a:r>
            <a:r>
              <a:rPr lang="en-US" dirty="0"/>
              <a:t>) Apparatus Replacement Planning </a:t>
            </a:r>
          </a:p>
        </p:txBody>
      </p:sp>
    </p:spTree>
    <p:extLst>
      <p:ext uri="{BB962C8B-B14F-4D97-AF65-F5344CB8AC3E}">
        <p14:creationId xmlns:p14="http://schemas.microsoft.com/office/powerpoint/2010/main" val="31199425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Purchase </a:t>
            </a:r>
            <a:r>
              <a:rPr lang="en-US" b="1" dirty="0"/>
              <a:t>of new </a:t>
            </a:r>
            <a:r>
              <a:rPr lang="en-US" b="1" dirty="0" err="1"/>
              <a:t>mCPR</a:t>
            </a:r>
            <a:r>
              <a:rPr lang="en-US" b="1" dirty="0"/>
              <a:t> Devices </a:t>
            </a:r>
            <a:r>
              <a:rPr lang="en-US" b="1" dirty="0" smtClean="0"/>
              <a:t/>
            </a:r>
            <a:br>
              <a:rPr lang="en-US" b="1" dirty="0" smtClean="0"/>
            </a:br>
            <a:r>
              <a:rPr lang="en-US" b="1" dirty="0" smtClean="0"/>
              <a:t>(</a:t>
            </a:r>
            <a:r>
              <a:rPr lang="en-US" b="1" dirty="0"/>
              <a:t>Budget Item E-7090) </a:t>
            </a:r>
            <a:endParaRPr lang="en-US" dirty="0"/>
          </a:p>
        </p:txBody>
      </p:sp>
      <p:sp>
        <p:nvSpPr>
          <p:cNvPr id="3" name="Content Placeholder 2"/>
          <p:cNvSpPr>
            <a:spLocks noGrp="1"/>
          </p:cNvSpPr>
          <p:nvPr>
            <p:ph idx="1"/>
          </p:nvPr>
        </p:nvSpPr>
        <p:spPr/>
        <p:txBody>
          <a:bodyPr/>
          <a:lstStyle/>
          <a:p>
            <a:r>
              <a:rPr lang="en-US" dirty="0" smtClean="0"/>
              <a:t>Mechanical CPR (</a:t>
            </a:r>
            <a:r>
              <a:rPr lang="en-US" dirty="0" err="1" smtClean="0"/>
              <a:t>mCPR</a:t>
            </a:r>
            <a:r>
              <a:rPr lang="en-US" dirty="0" smtClean="0"/>
              <a:t>) devices are becoming an industry standard</a:t>
            </a:r>
          </a:p>
          <a:p>
            <a:r>
              <a:rPr lang="en-US" dirty="0" smtClean="0"/>
              <a:t>We budgeted $50,000 in order to purchase three, one for each ambulance</a:t>
            </a:r>
          </a:p>
          <a:p>
            <a:r>
              <a:rPr lang="en-US" dirty="0" smtClean="0"/>
              <a:t>The EMS Committee evaluated three different </a:t>
            </a:r>
            <a:r>
              <a:rPr lang="en-US" dirty="0" err="1" smtClean="0"/>
              <a:t>mCPR</a:t>
            </a:r>
            <a:r>
              <a:rPr lang="en-US" dirty="0" smtClean="0"/>
              <a:t> devices and recommended the purchase of three Lucas devices by Stryker</a:t>
            </a:r>
          </a:p>
          <a:p>
            <a:r>
              <a:rPr lang="en-US" dirty="0"/>
              <a:t>Article 13, Section 13.6 requires I inform the Board prior to purchases over $20,000. Because it is less than $100,000 it does not require Board action</a:t>
            </a:r>
          </a:p>
          <a:p>
            <a:r>
              <a:rPr lang="en-US" dirty="0"/>
              <a:t>I will be spending </a:t>
            </a:r>
            <a:r>
              <a:rPr lang="en-US" dirty="0" smtClean="0"/>
              <a:t>$43,043.02 </a:t>
            </a:r>
            <a:r>
              <a:rPr lang="en-US" dirty="0"/>
              <a:t>to purchase </a:t>
            </a:r>
            <a:r>
              <a:rPr lang="en-US" dirty="0" smtClean="0"/>
              <a:t>three Lucas </a:t>
            </a:r>
            <a:r>
              <a:rPr lang="en-US" dirty="0" err="1" smtClean="0"/>
              <a:t>mCPR</a:t>
            </a:r>
            <a:r>
              <a:rPr lang="en-US" dirty="0" smtClean="0"/>
              <a:t> devices </a:t>
            </a:r>
            <a:r>
              <a:rPr lang="en-US" dirty="0"/>
              <a:t>from Stryker</a:t>
            </a:r>
          </a:p>
          <a:p>
            <a:endParaRPr lang="en-US" dirty="0"/>
          </a:p>
        </p:txBody>
      </p:sp>
    </p:spTree>
    <p:extLst>
      <p:ext uri="{BB962C8B-B14F-4D97-AF65-F5344CB8AC3E}">
        <p14:creationId xmlns:p14="http://schemas.microsoft.com/office/powerpoint/2010/main" val="1754014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p:txBody>
          <a:bodyPr/>
          <a:lstStyle/>
          <a:p>
            <a:r>
              <a:rPr lang="en-US" dirty="0"/>
              <a:t>a) Station 90 Window Replacements (Budget Item 7090r) </a:t>
            </a:r>
            <a:endParaRPr lang="en-US" dirty="0" smtClean="0"/>
          </a:p>
          <a:p>
            <a:r>
              <a:rPr lang="en-US" dirty="0" smtClean="0"/>
              <a:t>b</a:t>
            </a:r>
            <a:r>
              <a:rPr lang="en-US" dirty="0"/>
              <a:t>) Purchase of new EZ Load Gurney (Budget Item E-7058) </a:t>
            </a:r>
            <a:endParaRPr lang="en-US" dirty="0" smtClean="0"/>
          </a:p>
          <a:p>
            <a:r>
              <a:rPr lang="en-US" dirty="0" smtClean="0"/>
              <a:t>c</a:t>
            </a:r>
            <a:r>
              <a:rPr lang="en-US" dirty="0"/>
              <a:t>) Purchase of new Cardiac Monitors (Budget Item E-7089) </a:t>
            </a:r>
            <a:endParaRPr lang="en-US" dirty="0" smtClean="0"/>
          </a:p>
          <a:p>
            <a:r>
              <a:rPr lang="en-US" dirty="0" smtClean="0"/>
              <a:t>d</a:t>
            </a:r>
            <a:r>
              <a:rPr lang="en-US" dirty="0"/>
              <a:t>) Purchase of new </a:t>
            </a:r>
            <a:r>
              <a:rPr lang="en-US" dirty="0" err="1"/>
              <a:t>mCPR</a:t>
            </a:r>
            <a:r>
              <a:rPr lang="en-US" dirty="0"/>
              <a:t> Devices (Budget Item </a:t>
            </a:r>
            <a:r>
              <a:rPr lang="en-US" dirty="0" smtClean="0"/>
              <a:t>E-7090</a:t>
            </a:r>
            <a:r>
              <a:rPr lang="en-US" dirty="0"/>
              <a:t>) </a:t>
            </a:r>
            <a:endParaRPr lang="en-US" dirty="0" smtClean="0"/>
          </a:p>
          <a:p>
            <a:r>
              <a:rPr lang="en-US" b="1" u="sng" dirty="0" smtClean="0"/>
              <a:t>e</a:t>
            </a:r>
            <a:r>
              <a:rPr lang="en-US" b="1" u="sng" dirty="0"/>
              <a:t>) Purchase of new Ambulance (Budget Item E-7056) </a:t>
            </a:r>
            <a:endParaRPr lang="en-US" b="1" u="sng" dirty="0" smtClean="0"/>
          </a:p>
          <a:p>
            <a:r>
              <a:rPr lang="en-US" dirty="0" smtClean="0"/>
              <a:t>f</a:t>
            </a:r>
            <a:r>
              <a:rPr lang="en-US" dirty="0"/>
              <a:t>) Apparatus Replacement Planning </a:t>
            </a:r>
          </a:p>
        </p:txBody>
      </p:sp>
    </p:spTree>
    <p:extLst>
      <p:ext uri="{BB962C8B-B14F-4D97-AF65-F5344CB8AC3E}">
        <p14:creationId xmlns:p14="http://schemas.microsoft.com/office/powerpoint/2010/main" val="34685296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Purchase </a:t>
            </a:r>
            <a:r>
              <a:rPr lang="en-US" b="1" dirty="0"/>
              <a:t>of new Ambulance </a:t>
            </a:r>
            <a:r>
              <a:rPr lang="en-US" b="1" dirty="0" smtClean="0"/>
              <a:t/>
            </a:r>
            <a:br>
              <a:rPr lang="en-US" b="1" dirty="0" smtClean="0"/>
            </a:br>
            <a:r>
              <a:rPr lang="en-US" b="1" dirty="0" smtClean="0"/>
              <a:t>(</a:t>
            </a:r>
            <a:r>
              <a:rPr lang="en-US" b="1" dirty="0"/>
              <a:t>Budget Item E-7056) </a:t>
            </a:r>
            <a:endParaRPr lang="en-US" dirty="0"/>
          </a:p>
        </p:txBody>
      </p:sp>
      <p:sp>
        <p:nvSpPr>
          <p:cNvPr id="3" name="Content Placeholder 2"/>
          <p:cNvSpPr>
            <a:spLocks noGrp="1"/>
          </p:cNvSpPr>
          <p:nvPr>
            <p:ph idx="1"/>
          </p:nvPr>
        </p:nvSpPr>
        <p:spPr>
          <a:xfrm>
            <a:off x="1097280" y="1845733"/>
            <a:ext cx="10058400" cy="4475935"/>
          </a:xfrm>
        </p:spPr>
        <p:txBody>
          <a:bodyPr>
            <a:normAutofit/>
          </a:bodyPr>
          <a:lstStyle/>
          <a:p>
            <a:pPr marL="0" indent="0">
              <a:buNone/>
            </a:pPr>
            <a:r>
              <a:rPr lang="en-US" dirty="0"/>
              <a:t>We have </a:t>
            </a:r>
            <a:r>
              <a:rPr lang="en-US" dirty="0" smtClean="0"/>
              <a:t>budgeted $240,000 </a:t>
            </a:r>
            <a:r>
              <a:rPr lang="en-US" dirty="0"/>
              <a:t>to replace one of our </a:t>
            </a:r>
            <a:r>
              <a:rPr lang="en-US" dirty="0" smtClean="0"/>
              <a:t>ambulance </a:t>
            </a:r>
          </a:p>
          <a:p>
            <a:pPr marL="0" indent="0">
              <a:buNone/>
            </a:pPr>
            <a:r>
              <a:rPr lang="en-US" dirty="0" smtClean="0"/>
              <a:t>The </a:t>
            </a:r>
            <a:r>
              <a:rPr lang="en-US" dirty="0"/>
              <a:t>patient compartment on </a:t>
            </a:r>
            <a:r>
              <a:rPr lang="en-US" dirty="0" smtClean="0"/>
              <a:t>one </a:t>
            </a:r>
            <a:r>
              <a:rPr lang="en-US" dirty="0"/>
              <a:t>being replaced </a:t>
            </a:r>
            <a:r>
              <a:rPr lang="en-US" dirty="0" smtClean="0"/>
              <a:t>initially </a:t>
            </a:r>
            <a:r>
              <a:rPr lang="en-US" dirty="0"/>
              <a:t>purchased in 2006 </a:t>
            </a:r>
          </a:p>
          <a:p>
            <a:pPr marL="0" indent="0">
              <a:buNone/>
            </a:pPr>
            <a:r>
              <a:rPr lang="en-US" dirty="0" smtClean="0"/>
              <a:t>Has </a:t>
            </a:r>
            <a:r>
              <a:rPr lang="en-US" dirty="0"/>
              <a:t>been mounted on two different International chassis </a:t>
            </a:r>
            <a:endParaRPr lang="en-US" dirty="0" smtClean="0"/>
          </a:p>
          <a:p>
            <a:pPr marL="0" indent="0">
              <a:buNone/>
            </a:pPr>
            <a:r>
              <a:rPr lang="en-US" dirty="0"/>
              <a:t>L</a:t>
            </a:r>
            <a:r>
              <a:rPr lang="en-US" dirty="0" smtClean="0"/>
              <a:t>ast </a:t>
            </a:r>
            <a:r>
              <a:rPr lang="en-US" dirty="0"/>
              <a:t>two ambulance purchases </a:t>
            </a:r>
            <a:r>
              <a:rPr lang="en-US" dirty="0" smtClean="0"/>
              <a:t>(Ford F-550) </a:t>
            </a:r>
            <a:r>
              <a:rPr lang="en-US" dirty="0"/>
              <a:t>have worked very </a:t>
            </a:r>
            <a:r>
              <a:rPr lang="en-US" dirty="0" smtClean="0"/>
              <a:t>well </a:t>
            </a:r>
          </a:p>
          <a:p>
            <a:pPr marL="0" indent="0">
              <a:buNone/>
            </a:pPr>
            <a:r>
              <a:rPr lang="en-US" dirty="0" smtClean="0"/>
              <a:t>We </a:t>
            </a:r>
            <a:r>
              <a:rPr lang="en-US" dirty="0"/>
              <a:t>intend to purchase a new ambulance which will include a new patient compartment as well as a new Ford F-550 </a:t>
            </a:r>
            <a:r>
              <a:rPr lang="en-US" dirty="0" smtClean="0"/>
              <a:t>chassis</a:t>
            </a:r>
          </a:p>
          <a:p>
            <a:pPr marL="0" indent="0">
              <a:buNone/>
            </a:pPr>
            <a:r>
              <a:rPr lang="en-US" dirty="0" smtClean="0"/>
              <a:t>Chief </a:t>
            </a:r>
            <a:r>
              <a:rPr lang="en-US" dirty="0"/>
              <a:t>Mayfield has been working with four vendors, Road Rescue, Brawn NW, Lifeline, and </a:t>
            </a:r>
            <a:r>
              <a:rPr lang="en-US" dirty="0" smtClean="0"/>
              <a:t>Horton</a:t>
            </a:r>
          </a:p>
          <a:p>
            <a:pPr marL="0" indent="0">
              <a:buNone/>
            </a:pPr>
            <a:r>
              <a:rPr lang="en-US" dirty="0" smtClean="0"/>
              <a:t>Some </a:t>
            </a:r>
            <a:r>
              <a:rPr lang="en-US" dirty="0"/>
              <a:t>of the specifications included in the bids we requested were items such as </a:t>
            </a:r>
            <a:r>
              <a:rPr lang="en-US" dirty="0" err="1"/>
              <a:t>powerload</a:t>
            </a:r>
            <a:r>
              <a:rPr lang="en-US" dirty="0"/>
              <a:t> gurney wiring, a Knox </a:t>
            </a:r>
            <a:r>
              <a:rPr lang="en-US" dirty="0" err="1"/>
              <a:t>Medvault</a:t>
            </a:r>
            <a:r>
              <a:rPr lang="en-US" dirty="0"/>
              <a:t>, non-fabric front seats, a 360 exterior camera system, and liquid spring </a:t>
            </a:r>
            <a:r>
              <a:rPr lang="en-US" dirty="0" smtClean="0"/>
              <a:t>suspension</a:t>
            </a:r>
            <a:endParaRPr lang="en-US" dirty="0"/>
          </a:p>
        </p:txBody>
      </p:sp>
    </p:spTree>
    <p:extLst>
      <p:ext uri="{BB962C8B-B14F-4D97-AF65-F5344CB8AC3E}">
        <p14:creationId xmlns:p14="http://schemas.microsoft.com/office/powerpoint/2010/main" val="9860794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Purchase </a:t>
            </a:r>
            <a:r>
              <a:rPr lang="en-US" b="1" dirty="0"/>
              <a:t>of new Ambulance </a:t>
            </a:r>
            <a:r>
              <a:rPr lang="en-US" b="1" dirty="0" smtClean="0"/>
              <a:t/>
            </a:r>
            <a:br>
              <a:rPr lang="en-US" b="1" dirty="0" smtClean="0"/>
            </a:br>
            <a:r>
              <a:rPr lang="en-US" b="1" dirty="0" smtClean="0"/>
              <a:t>(</a:t>
            </a:r>
            <a:r>
              <a:rPr lang="en-US" b="1" dirty="0"/>
              <a:t>Budget Item E-7056) </a:t>
            </a:r>
            <a:endParaRPr lang="en-US" dirty="0"/>
          </a:p>
        </p:txBody>
      </p:sp>
      <p:sp>
        <p:nvSpPr>
          <p:cNvPr id="3" name="Content Placeholder 2"/>
          <p:cNvSpPr>
            <a:spLocks noGrp="1"/>
          </p:cNvSpPr>
          <p:nvPr>
            <p:ph idx="1"/>
          </p:nvPr>
        </p:nvSpPr>
        <p:spPr>
          <a:xfrm>
            <a:off x="1097280" y="1845733"/>
            <a:ext cx="10058400" cy="4475935"/>
          </a:xfrm>
        </p:spPr>
        <p:txBody>
          <a:bodyPr>
            <a:normAutofit/>
          </a:bodyPr>
          <a:lstStyle/>
          <a:p>
            <a:pPr marL="0" indent="0">
              <a:buNone/>
            </a:pPr>
            <a:r>
              <a:rPr lang="en-US" dirty="0"/>
              <a:t>The total with tax, additions, and pre-payment discounts are as </a:t>
            </a:r>
            <a:r>
              <a:rPr lang="en-US" dirty="0" smtClean="0"/>
              <a:t>follows: </a:t>
            </a:r>
          </a:p>
          <a:p>
            <a:pPr>
              <a:buFont typeface="Arial" panose="020B0604020202020204" pitchFamily="34" charset="0"/>
              <a:buChar char="•"/>
            </a:pPr>
            <a:r>
              <a:rPr lang="en-US" dirty="0" smtClean="0"/>
              <a:t>Road </a:t>
            </a:r>
            <a:r>
              <a:rPr lang="en-US" dirty="0"/>
              <a:t>Rescue: $207,867 </a:t>
            </a:r>
          </a:p>
          <a:p>
            <a:pPr>
              <a:buFont typeface="Arial" panose="020B0604020202020204" pitchFamily="34" charset="0"/>
              <a:buChar char="•"/>
            </a:pPr>
            <a:r>
              <a:rPr lang="en-US" dirty="0" smtClean="0"/>
              <a:t>Horton</a:t>
            </a:r>
            <a:r>
              <a:rPr lang="en-US" dirty="0"/>
              <a:t>: $242.505 </a:t>
            </a:r>
          </a:p>
          <a:p>
            <a:pPr>
              <a:buFont typeface="Arial" panose="020B0604020202020204" pitchFamily="34" charset="0"/>
              <a:buChar char="•"/>
            </a:pPr>
            <a:r>
              <a:rPr lang="en-US" dirty="0" smtClean="0"/>
              <a:t>Braun </a:t>
            </a:r>
            <a:r>
              <a:rPr lang="en-US" dirty="0"/>
              <a:t>NW: $259,440 </a:t>
            </a:r>
            <a:endParaRPr lang="en-US" dirty="0" smtClean="0"/>
          </a:p>
          <a:p>
            <a:pPr>
              <a:buFont typeface="Arial" panose="020B0604020202020204" pitchFamily="34" charset="0"/>
              <a:buChar char="•"/>
            </a:pPr>
            <a:r>
              <a:rPr lang="en-US" dirty="0" smtClean="0"/>
              <a:t>Lifeline: $264,345</a:t>
            </a:r>
            <a:endParaRPr lang="en-US" dirty="0"/>
          </a:p>
        </p:txBody>
      </p:sp>
    </p:spTree>
    <p:extLst>
      <p:ext uri="{BB962C8B-B14F-4D97-AF65-F5344CB8AC3E}">
        <p14:creationId xmlns:p14="http://schemas.microsoft.com/office/powerpoint/2010/main" val="17015751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Purchase </a:t>
            </a:r>
            <a:r>
              <a:rPr lang="en-US" b="1" dirty="0"/>
              <a:t>of new Ambulance </a:t>
            </a:r>
            <a:r>
              <a:rPr lang="en-US" b="1" dirty="0" smtClean="0"/>
              <a:t/>
            </a:r>
            <a:br>
              <a:rPr lang="en-US" b="1" dirty="0" smtClean="0"/>
            </a:br>
            <a:r>
              <a:rPr lang="en-US" b="1" dirty="0" smtClean="0"/>
              <a:t>(</a:t>
            </a:r>
            <a:r>
              <a:rPr lang="en-US" b="1" dirty="0"/>
              <a:t>Budget Item E-7056) </a:t>
            </a:r>
            <a:endParaRPr lang="en-US" dirty="0"/>
          </a:p>
        </p:txBody>
      </p:sp>
      <p:sp>
        <p:nvSpPr>
          <p:cNvPr id="3" name="Content Placeholder 2"/>
          <p:cNvSpPr>
            <a:spLocks noGrp="1"/>
          </p:cNvSpPr>
          <p:nvPr>
            <p:ph idx="1"/>
          </p:nvPr>
        </p:nvSpPr>
        <p:spPr>
          <a:xfrm>
            <a:off x="1097280" y="1845733"/>
            <a:ext cx="10058400" cy="4475935"/>
          </a:xfrm>
        </p:spPr>
        <p:txBody>
          <a:bodyPr>
            <a:normAutofit/>
          </a:bodyPr>
          <a:lstStyle/>
          <a:p>
            <a:pPr marL="0" indent="0">
              <a:buNone/>
            </a:pPr>
            <a:r>
              <a:rPr lang="en-US" dirty="0"/>
              <a:t>It is the opinion of myself and Chief Mayfield that the District proceed with the purchase of this ambulance through Horton. Although a couple thousand dollars above the budgeted amount, other expenditures in the Reserve Fund will fall under budget and no adjustments will be needed. </a:t>
            </a:r>
            <a:endParaRPr lang="en-US" dirty="0" smtClean="0"/>
          </a:p>
          <a:p>
            <a:pPr marL="0" indent="0">
              <a:buNone/>
            </a:pPr>
            <a:r>
              <a:rPr lang="en-US" dirty="0"/>
              <a:t>As per Article 13: Administrative Policy, Section 13.6, budgeted purchases over $100,000 require Board approval. </a:t>
            </a:r>
            <a:endParaRPr lang="en-US" dirty="0" smtClean="0"/>
          </a:p>
          <a:p>
            <a:pPr marL="0" indent="0">
              <a:buNone/>
            </a:pPr>
            <a:r>
              <a:rPr lang="en-US" b="1" dirty="0" smtClean="0"/>
              <a:t>Options</a:t>
            </a:r>
            <a:r>
              <a:rPr lang="en-US" dirty="0"/>
              <a:t>: </a:t>
            </a:r>
            <a:endParaRPr lang="en-US" dirty="0" smtClean="0"/>
          </a:p>
          <a:p>
            <a:pPr marL="0" indent="0">
              <a:buNone/>
            </a:pPr>
            <a:r>
              <a:rPr lang="en-US" dirty="0"/>
              <a:t>	</a:t>
            </a:r>
            <a:r>
              <a:rPr lang="en-US" dirty="0" smtClean="0"/>
              <a:t>1</a:t>
            </a:r>
            <a:r>
              <a:rPr lang="en-US" dirty="0"/>
              <a:t>. Ask staff to report back in order to respond to specific questions the Board has. </a:t>
            </a:r>
          </a:p>
          <a:p>
            <a:pPr marL="0" indent="0">
              <a:buNone/>
            </a:pPr>
            <a:r>
              <a:rPr lang="en-US" dirty="0" smtClean="0"/>
              <a:t>	2</a:t>
            </a:r>
            <a:r>
              <a:rPr lang="en-US" dirty="0"/>
              <a:t>. Approve the expenditure of $242,505 to purchase a new ambulance from Horton. </a:t>
            </a:r>
            <a:endParaRPr lang="en-US" dirty="0" smtClean="0"/>
          </a:p>
          <a:p>
            <a:pPr marL="0" indent="0">
              <a:buNone/>
            </a:pPr>
            <a:r>
              <a:rPr lang="en-US" dirty="0" smtClean="0"/>
              <a:t>Recommendation</a:t>
            </a:r>
            <a:r>
              <a:rPr lang="en-US" dirty="0"/>
              <a:t>: Staff recommends option 2. </a:t>
            </a:r>
            <a:endParaRPr lang="en-US" dirty="0" smtClean="0"/>
          </a:p>
          <a:p>
            <a:pPr marL="0" indent="0">
              <a:buNone/>
            </a:pPr>
            <a:r>
              <a:rPr lang="en-US" dirty="0" smtClean="0"/>
              <a:t>Motion: “I recommend that we approve the expenditure of $242.505 for the purchase of a new ambulance through Horton.”</a:t>
            </a:r>
            <a:endParaRPr lang="en-US" dirty="0"/>
          </a:p>
        </p:txBody>
      </p:sp>
    </p:spTree>
    <p:extLst>
      <p:ext uri="{BB962C8B-B14F-4D97-AF65-F5344CB8AC3E}">
        <p14:creationId xmlns:p14="http://schemas.microsoft.com/office/powerpoint/2010/main" val="31815057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p:txBody>
          <a:bodyPr/>
          <a:lstStyle/>
          <a:p>
            <a:r>
              <a:rPr lang="en-US" dirty="0"/>
              <a:t>a) Station 90 Window Replacements (Budget Item 7090r) </a:t>
            </a:r>
            <a:endParaRPr lang="en-US" dirty="0" smtClean="0"/>
          </a:p>
          <a:p>
            <a:r>
              <a:rPr lang="en-US" dirty="0" smtClean="0"/>
              <a:t>b</a:t>
            </a:r>
            <a:r>
              <a:rPr lang="en-US" dirty="0"/>
              <a:t>) Purchase of new EZ Load Gurney (Budget Item E-7058) </a:t>
            </a:r>
            <a:endParaRPr lang="en-US" dirty="0" smtClean="0"/>
          </a:p>
          <a:p>
            <a:r>
              <a:rPr lang="en-US" dirty="0" smtClean="0"/>
              <a:t>c</a:t>
            </a:r>
            <a:r>
              <a:rPr lang="en-US" dirty="0"/>
              <a:t>) Purchase of new Cardiac Monitors (Budget Item E-7089) </a:t>
            </a:r>
            <a:endParaRPr lang="en-US" dirty="0" smtClean="0"/>
          </a:p>
          <a:p>
            <a:r>
              <a:rPr lang="en-US" dirty="0" smtClean="0"/>
              <a:t>d</a:t>
            </a:r>
            <a:r>
              <a:rPr lang="en-US" dirty="0"/>
              <a:t>) Purchase of new </a:t>
            </a:r>
            <a:r>
              <a:rPr lang="en-US" dirty="0" err="1"/>
              <a:t>mCPR</a:t>
            </a:r>
            <a:r>
              <a:rPr lang="en-US" dirty="0"/>
              <a:t> Devices (Budget Item </a:t>
            </a:r>
            <a:r>
              <a:rPr lang="en-US" dirty="0" smtClean="0"/>
              <a:t>E-7090</a:t>
            </a:r>
            <a:r>
              <a:rPr lang="en-US" dirty="0"/>
              <a:t>) </a:t>
            </a:r>
            <a:endParaRPr lang="en-US" dirty="0" smtClean="0"/>
          </a:p>
          <a:p>
            <a:r>
              <a:rPr lang="en-US" dirty="0" smtClean="0"/>
              <a:t>e</a:t>
            </a:r>
            <a:r>
              <a:rPr lang="en-US" dirty="0"/>
              <a:t>) Purchase of new Ambulance (Budget Item E-7056) </a:t>
            </a:r>
            <a:endParaRPr lang="en-US" dirty="0" smtClean="0"/>
          </a:p>
          <a:p>
            <a:r>
              <a:rPr lang="en-US" b="1" u="sng" dirty="0" smtClean="0"/>
              <a:t>f</a:t>
            </a:r>
            <a:r>
              <a:rPr lang="en-US" b="1" u="sng" dirty="0"/>
              <a:t>) Apparatus Replacement Planning </a:t>
            </a:r>
          </a:p>
        </p:txBody>
      </p:sp>
    </p:spTree>
    <p:extLst>
      <p:ext uri="{BB962C8B-B14F-4D97-AF65-F5344CB8AC3E}">
        <p14:creationId xmlns:p14="http://schemas.microsoft.com/office/powerpoint/2010/main" val="37645422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smtClean="0"/>
              <a:t>Items purchased through the Reserve Fund</a:t>
            </a:r>
          </a:p>
          <a:p>
            <a:r>
              <a:rPr lang="en-US" dirty="0"/>
              <a:t>History of Purchases – </a:t>
            </a:r>
            <a:r>
              <a:rPr lang="en-US" dirty="0" smtClean="0"/>
              <a:t>Current </a:t>
            </a:r>
            <a:r>
              <a:rPr lang="en-US" dirty="0"/>
              <a:t>age of Fleet</a:t>
            </a:r>
            <a:endParaRPr lang="en-US" dirty="0" smtClean="0"/>
          </a:p>
          <a:p>
            <a:r>
              <a:rPr lang="en-US" dirty="0" smtClean="0"/>
              <a:t>Short, medium, and long term priorities</a:t>
            </a:r>
          </a:p>
        </p:txBody>
      </p:sp>
    </p:spTree>
    <p:extLst>
      <p:ext uri="{BB962C8B-B14F-4D97-AF65-F5344CB8AC3E}">
        <p14:creationId xmlns:p14="http://schemas.microsoft.com/office/powerpoint/2010/main" val="254804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Unfinished Business</a:t>
            </a:r>
            <a:endParaRPr lang="en-US" dirty="0"/>
          </a:p>
        </p:txBody>
      </p:sp>
      <p:sp>
        <p:nvSpPr>
          <p:cNvPr id="3" name="Content Placeholder 2"/>
          <p:cNvSpPr>
            <a:spLocks noGrp="1"/>
          </p:cNvSpPr>
          <p:nvPr>
            <p:ph idx="1"/>
          </p:nvPr>
        </p:nvSpPr>
        <p:spPr/>
        <p:txBody>
          <a:bodyPr/>
          <a:lstStyle/>
          <a:p>
            <a:r>
              <a:rPr lang="en-US" b="1" u="sng" dirty="0"/>
              <a:t>a) COVID-19 Update and Impacts </a:t>
            </a:r>
            <a:endParaRPr lang="en-US" b="1" u="sng" dirty="0" smtClean="0"/>
          </a:p>
          <a:p>
            <a:r>
              <a:rPr lang="en-US" dirty="0" smtClean="0"/>
              <a:t>b</a:t>
            </a:r>
            <a:r>
              <a:rPr lang="en-US" dirty="0"/>
              <a:t>) ODF Boundary Change </a:t>
            </a:r>
            <a:endParaRPr lang="en-US" dirty="0" smtClean="0"/>
          </a:p>
          <a:p>
            <a:r>
              <a:rPr lang="en-US" dirty="0" smtClean="0"/>
              <a:t>c</a:t>
            </a:r>
            <a:r>
              <a:rPr lang="en-US" dirty="0"/>
              <a:t>) Ambulance Rate Increase (Resolution 2022-01)</a:t>
            </a:r>
          </a:p>
        </p:txBody>
      </p:sp>
    </p:spTree>
    <p:extLst>
      <p:ext uri="{BB962C8B-B14F-4D97-AF65-F5344CB8AC3E}">
        <p14:creationId xmlns:p14="http://schemas.microsoft.com/office/powerpoint/2010/main" val="42501485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Purchased through the </a:t>
            </a:r>
            <a:br>
              <a:rPr lang="en-US" dirty="0" smtClean="0"/>
            </a:br>
            <a:r>
              <a:rPr lang="en-US" dirty="0" smtClean="0"/>
              <a:t>Reserve Fund</a:t>
            </a:r>
            <a:endParaRPr lang="en-US" dirty="0"/>
          </a:p>
        </p:txBody>
      </p:sp>
      <p:sp>
        <p:nvSpPr>
          <p:cNvPr id="3" name="Content Placeholder 2"/>
          <p:cNvSpPr>
            <a:spLocks noGrp="1"/>
          </p:cNvSpPr>
          <p:nvPr>
            <p:ph idx="1"/>
          </p:nvPr>
        </p:nvSpPr>
        <p:spPr/>
        <p:txBody>
          <a:bodyPr/>
          <a:lstStyle/>
          <a:p>
            <a:r>
              <a:rPr lang="en-US" dirty="0" smtClean="0"/>
              <a:t>Engines</a:t>
            </a:r>
          </a:p>
          <a:p>
            <a:pPr lvl="1"/>
            <a:r>
              <a:rPr lang="en-US" dirty="0"/>
              <a:t>W</a:t>
            </a:r>
            <a:r>
              <a:rPr lang="en-US" dirty="0" smtClean="0"/>
              <a:t>e own two Type 1 commercial engines, and three Type 1 interface engines</a:t>
            </a:r>
          </a:p>
          <a:p>
            <a:r>
              <a:rPr lang="en-US" dirty="0" smtClean="0"/>
              <a:t>Water Tenders</a:t>
            </a:r>
          </a:p>
          <a:p>
            <a:pPr lvl="1"/>
            <a:r>
              <a:rPr lang="en-US" dirty="0" smtClean="0"/>
              <a:t>We own four water tenders</a:t>
            </a:r>
          </a:p>
          <a:p>
            <a:r>
              <a:rPr lang="en-US" dirty="0" smtClean="0"/>
              <a:t>Brush Rigs</a:t>
            </a:r>
          </a:p>
          <a:p>
            <a:pPr lvl="1"/>
            <a:r>
              <a:rPr lang="en-US" dirty="0" smtClean="0"/>
              <a:t>We own 2 Type 6 brush vehicles</a:t>
            </a:r>
          </a:p>
          <a:p>
            <a:r>
              <a:rPr lang="en-US" dirty="0" smtClean="0"/>
              <a:t>Other Fire Apparatus</a:t>
            </a:r>
          </a:p>
          <a:p>
            <a:pPr lvl="1"/>
            <a:r>
              <a:rPr lang="en-US" dirty="0" smtClean="0"/>
              <a:t>We own a heavy rescue and a ladder truck</a:t>
            </a:r>
          </a:p>
          <a:p>
            <a:r>
              <a:rPr lang="en-US" dirty="0" smtClean="0"/>
              <a:t>Ambulances</a:t>
            </a:r>
          </a:p>
          <a:p>
            <a:pPr lvl="1"/>
            <a:r>
              <a:rPr lang="en-US" dirty="0" smtClean="0"/>
              <a:t>We own three ambulances</a:t>
            </a:r>
          </a:p>
        </p:txBody>
      </p:sp>
    </p:spTree>
    <p:extLst>
      <p:ext uri="{BB962C8B-B14F-4D97-AF65-F5344CB8AC3E}">
        <p14:creationId xmlns:p14="http://schemas.microsoft.com/office/powerpoint/2010/main" val="18068873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Purchased through the </a:t>
            </a:r>
            <a:br>
              <a:rPr lang="en-US" dirty="0" smtClean="0"/>
            </a:br>
            <a:r>
              <a:rPr lang="en-US" dirty="0" smtClean="0"/>
              <a:t>Reserve Fund (</a:t>
            </a:r>
            <a:r>
              <a:rPr lang="en-US" dirty="0" err="1" smtClean="0"/>
              <a:t>cont</a:t>
            </a:r>
            <a:r>
              <a:rPr lang="en-US" dirty="0" smtClean="0"/>
              <a:t>)</a:t>
            </a:r>
            <a:endParaRPr lang="en-US" dirty="0"/>
          </a:p>
        </p:txBody>
      </p:sp>
      <p:sp>
        <p:nvSpPr>
          <p:cNvPr id="3" name="Content Placeholder 2"/>
          <p:cNvSpPr>
            <a:spLocks noGrp="1"/>
          </p:cNvSpPr>
          <p:nvPr>
            <p:ph idx="1"/>
          </p:nvPr>
        </p:nvSpPr>
        <p:spPr>
          <a:xfrm>
            <a:off x="1097280" y="1845734"/>
            <a:ext cx="10058400" cy="4713328"/>
          </a:xfrm>
        </p:spPr>
        <p:txBody>
          <a:bodyPr>
            <a:normAutofit lnSpcReduction="10000"/>
          </a:bodyPr>
          <a:lstStyle/>
          <a:p>
            <a:r>
              <a:rPr lang="en-US" dirty="0" smtClean="0"/>
              <a:t>Other vehicles</a:t>
            </a:r>
          </a:p>
          <a:p>
            <a:pPr lvl="1"/>
            <a:r>
              <a:rPr lang="en-US" dirty="0" smtClean="0"/>
              <a:t>We own eight other vehicles, some that won’t be replaced (D-91, C-90, C-95, FM-91, a van, a pickup, an unmarked </a:t>
            </a:r>
            <a:r>
              <a:rPr lang="en-US" dirty="0"/>
              <a:t>P</a:t>
            </a:r>
            <a:r>
              <a:rPr lang="en-US" dirty="0" smtClean="0"/>
              <a:t>rius, and a support vehicle used at Station 70 in </a:t>
            </a:r>
            <a:r>
              <a:rPr lang="en-US" dirty="0" err="1" smtClean="0"/>
              <a:t>Pedee</a:t>
            </a:r>
            <a:r>
              <a:rPr lang="en-US" dirty="0" smtClean="0"/>
              <a:t>)</a:t>
            </a:r>
          </a:p>
          <a:p>
            <a:r>
              <a:rPr lang="en-US" dirty="0" smtClean="0"/>
              <a:t>Radios</a:t>
            </a:r>
          </a:p>
          <a:p>
            <a:pPr lvl="1"/>
            <a:r>
              <a:rPr lang="en-US" dirty="0" smtClean="0"/>
              <a:t>We own 65 portable radios</a:t>
            </a:r>
          </a:p>
          <a:p>
            <a:r>
              <a:rPr lang="en-US" dirty="0" err="1" smtClean="0"/>
              <a:t>Airpacks</a:t>
            </a:r>
            <a:endParaRPr lang="en-US" dirty="0" smtClean="0"/>
          </a:p>
          <a:p>
            <a:pPr lvl="1"/>
            <a:r>
              <a:rPr lang="en-US" dirty="0" smtClean="0"/>
              <a:t>We own 44 </a:t>
            </a:r>
            <a:r>
              <a:rPr lang="en-US" dirty="0" err="1" smtClean="0"/>
              <a:t>airpacks</a:t>
            </a:r>
            <a:endParaRPr lang="en-US" dirty="0" smtClean="0"/>
          </a:p>
          <a:p>
            <a:r>
              <a:rPr lang="en-US" dirty="0" smtClean="0"/>
              <a:t>Gurneys</a:t>
            </a:r>
          </a:p>
          <a:p>
            <a:pPr lvl="1"/>
            <a:r>
              <a:rPr lang="en-US" dirty="0" smtClean="0"/>
              <a:t>Each of the three ambulances has an electric gurney</a:t>
            </a:r>
          </a:p>
          <a:p>
            <a:r>
              <a:rPr lang="en-US" dirty="0" smtClean="0"/>
              <a:t>Heart Monitors</a:t>
            </a:r>
          </a:p>
          <a:p>
            <a:pPr lvl="1"/>
            <a:r>
              <a:rPr lang="en-US" dirty="0" smtClean="0"/>
              <a:t>Each of the three ambulances and the first out engine at Station 90 have heart monitors</a:t>
            </a:r>
          </a:p>
          <a:p>
            <a:r>
              <a:rPr lang="en-US" dirty="0" err="1" smtClean="0"/>
              <a:t>mCPR</a:t>
            </a:r>
            <a:r>
              <a:rPr lang="en-US" dirty="0" smtClean="0"/>
              <a:t> Devices</a:t>
            </a:r>
          </a:p>
          <a:p>
            <a:pPr lvl="1"/>
            <a:r>
              <a:rPr lang="en-US" dirty="0" smtClean="0"/>
              <a:t>We are budgeted to purchase our first ever </a:t>
            </a:r>
            <a:r>
              <a:rPr lang="en-US" dirty="0" err="1" smtClean="0"/>
              <a:t>mCPR</a:t>
            </a:r>
            <a:r>
              <a:rPr lang="en-US" dirty="0" smtClean="0"/>
              <a:t> devices this year</a:t>
            </a:r>
          </a:p>
        </p:txBody>
      </p:sp>
    </p:spTree>
    <p:extLst>
      <p:ext uri="{BB962C8B-B14F-4D97-AF65-F5344CB8AC3E}">
        <p14:creationId xmlns:p14="http://schemas.microsoft.com/office/powerpoint/2010/main" val="36227334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Purchases – </a:t>
            </a:r>
            <a:br>
              <a:rPr lang="en-US" dirty="0" smtClean="0"/>
            </a:br>
            <a:r>
              <a:rPr lang="en-US" dirty="0" smtClean="0"/>
              <a:t>Current age of Fleet</a:t>
            </a:r>
            <a:endParaRPr lang="en-US" dirty="0"/>
          </a:p>
        </p:txBody>
      </p:sp>
      <p:sp>
        <p:nvSpPr>
          <p:cNvPr id="3" name="Content Placeholder 2"/>
          <p:cNvSpPr>
            <a:spLocks noGrp="1"/>
          </p:cNvSpPr>
          <p:nvPr>
            <p:ph idx="1"/>
          </p:nvPr>
        </p:nvSpPr>
        <p:spPr/>
        <p:txBody>
          <a:bodyPr/>
          <a:lstStyle/>
          <a:p>
            <a:r>
              <a:rPr lang="en-US" dirty="0" smtClean="0"/>
              <a:t>Engines</a:t>
            </a:r>
          </a:p>
          <a:p>
            <a:pPr lvl="1"/>
            <a:r>
              <a:rPr lang="en-US" dirty="0" smtClean="0"/>
              <a:t>Four of our five engines were purchased in 2015, the other engine was purchased in 2008</a:t>
            </a:r>
          </a:p>
          <a:p>
            <a:r>
              <a:rPr lang="en-US" dirty="0" smtClean="0"/>
              <a:t>Water Tenders</a:t>
            </a:r>
          </a:p>
          <a:p>
            <a:pPr lvl="1"/>
            <a:r>
              <a:rPr lang="en-US" dirty="0" smtClean="0"/>
              <a:t>Two of the tenders were purchased in 2012, another was purchased in 2015, and the oldest was purchased in 1988</a:t>
            </a:r>
          </a:p>
          <a:p>
            <a:r>
              <a:rPr lang="en-US" dirty="0" smtClean="0"/>
              <a:t>Brush Rigs</a:t>
            </a:r>
          </a:p>
          <a:p>
            <a:pPr lvl="1"/>
            <a:r>
              <a:rPr lang="en-US" dirty="0" smtClean="0"/>
              <a:t>One was purchased in 2008, the other in 2019</a:t>
            </a:r>
          </a:p>
          <a:p>
            <a:r>
              <a:rPr lang="en-US" dirty="0" smtClean="0"/>
              <a:t>Other Fire Apparatus</a:t>
            </a:r>
          </a:p>
          <a:p>
            <a:pPr lvl="1"/>
            <a:r>
              <a:rPr lang="en-US" dirty="0" smtClean="0"/>
              <a:t>Our heavy rescue was purchased in 1999 and our ladder truck was purchased in 2002</a:t>
            </a:r>
          </a:p>
          <a:p>
            <a:r>
              <a:rPr lang="en-US" dirty="0" smtClean="0"/>
              <a:t>Ambulances</a:t>
            </a:r>
          </a:p>
          <a:p>
            <a:pPr lvl="1"/>
            <a:r>
              <a:rPr lang="en-US" dirty="0" smtClean="0"/>
              <a:t>Our ambulances are 2017, 2019, and 2008 (budgeted for replacement this FY)</a:t>
            </a:r>
            <a:endParaRPr lang="en-US" dirty="0"/>
          </a:p>
        </p:txBody>
      </p:sp>
    </p:spTree>
    <p:extLst>
      <p:ext uri="{BB962C8B-B14F-4D97-AF65-F5344CB8AC3E}">
        <p14:creationId xmlns:p14="http://schemas.microsoft.com/office/powerpoint/2010/main" val="19534584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Purchases – </a:t>
            </a:r>
            <a:br>
              <a:rPr lang="en-US" dirty="0"/>
            </a:br>
            <a:r>
              <a:rPr lang="en-US" dirty="0"/>
              <a:t>Current age of Fleet</a:t>
            </a:r>
          </a:p>
        </p:txBody>
      </p:sp>
      <p:sp>
        <p:nvSpPr>
          <p:cNvPr id="3" name="Content Placeholder 2"/>
          <p:cNvSpPr>
            <a:spLocks noGrp="1"/>
          </p:cNvSpPr>
          <p:nvPr>
            <p:ph idx="1"/>
          </p:nvPr>
        </p:nvSpPr>
        <p:spPr>
          <a:xfrm>
            <a:off x="1097280" y="1845733"/>
            <a:ext cx="10058400" cy="4607821"/>
          </a:xfrm>
        </p:spPr>
        <p:txBody>
          <a:bodyPr>
            <a:normAutofit/>
          </a:bodyPr>
          <a:lstStyle/>
          <a:p>
            <a:r>
              <a:rPr lang="en-US" dirty="0" smtClean="0"/>
              <a:t>Other vehicles</a:t>
            </a:r>
          </a:p>
          <a:p>
            <a:pPr lvl="1"/>
            <a:r>
              <a:rPr lang="en-US" dirty="0" smtClean="0"/>
              <a:t>D-91: 2011, C-90: 2015, C-95: 2015, FM-91: 1999, Van: 2008, Pickup:1998, Unmarked:2017 , S-71: 1996</a:t>
            </a:r>
          </a:p>
          <a:p>
            <a:r>
              <a:rPr lang="en-US" dirty="0" smtClean="0"/>
              <a:t>Radios</a:t>
            </a:r>
          </a:p>
          <a:p>
            <a:pPr lvl="1"/>
            <a:r>
              <a:rPr lang="en-US" dirty="0" smtClean="0"/>
              <a:t>All were purchased in 2016</a:t>
            </a:r>
          </a:p>
          <a:p>
            <a:r>
              <a:rPr lang="en-US" dirty="0" err="1" smtClean="0"/>
              <a:t>Airpacks</a:t>
            </a:r>
            <a:endParaRPr lang="en-US" dirty="0" smtClean="0"/>
          </a:p>
          <a:p>
            <a:pPr lvl="1"/>
            <a:r>
              <a:rPr lang="en-US" dirty="0" smtClean="0"/>
              <a:t>All were purchased in 2016</a:t>
            </a:r>
          </a:p>
          <a:p>
            <a:r>
              <a:rPr lang="en-US" dirty="0" smtClean="0"/>
              <a:t>Gurneys</a:t>
            </a:r>
          </a:p>
          <a:p>
            <a:pPr lvl="1"/>
            <a:r>
              <a:rPr lang="en-US" dirty="0" smtClean="0"/>
              <a:t>Two are 13 years old (one budgeted to be replaced this year) the other is 2017</a:t>
            </a:r>
          </a:p>
          <a:p>
            <a:r>
              <a:rPr lang="en-US" dirty="0" smtClean="0"/>
              <a:t>Heart Monitors</a:t>
            </a:r>
          </a:p>
          <a:p>
            <a:pPr lvl="1"/>
            <a:r>
              <a:rPr lang="en-US" dirty="0" smtClean="0"/>
              <a:t>All are over 10 years old (budgeted to be replaced this year)</a:t>
            </a:r>
            <a:endParaRPr lang="en-US" dirty="0"/>
          </a:p>
          <a:p>
            <a:r>
              <a:rPr lang="en-US" dirty="0" err="1"/>
              <a:t>mCPR</a:t>
            </a:r>
            <a:r>
              <a:rPr lang="en-US" dirty="0"/>
              <a:t> Devices</a:t>
            </a:r>
          </a:p>
          <a:p>
            <a:pPr lvl="1"/>
            <a:r>
              <a:rPr lang="en-US" dirty="0"/>
              <a:t>We are budgeted to purchase our first ever </a:t>
            </a:r>
            <a:r>
              <a:rPr lang="en-US" dirty="0" err="1"/>
              <a:t>mCPR</a:t>
            </a:r>
            <a:r>
              <a:rPr lang="en-US" dirty="0"/>
              <a:t> devices this </a:t>
            </a:r>
            <a:r>
              <a:rPr lang="en-US" dirty="0" smtClean="0"/>
              <a:t>year</a:t>
            </a:r>
            <a:endParaRPr lang="en-US" dirty="0"/>
          </a:p>
        </p:txBody>
      </p:sp>
    </p:spTree>
    <p:extLst>
      <p:ext uri="{BB962C8B-B14F-4D97-AF65-F5344CB8AC3E}">
        <p14:creationId xmlns:p14="http://schemas.microsoft.com/office/powerpoint/2010/main" val="33893487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Priorities</a:t>
            </a:r>
            <a:endParaRPr lang="en-US" dirty="0"/>
          </a:p>
        </p:txBody>
      </p:sp>
      <p:sp>
        <p:nvSpPr>
          <p:cNvPr id="3" name="Content Placeholder 2"/>
          <p:cNvSpPr>
            <a:spLocks noGrp="1"/>
          </p:cNvSpPr>
          <p:nvPr>
            <p:ph idx="1"/>
          </p:nvPr>
        </p:nvSpPr>
        <p:spPr/>
        <p:txBody>
          <a:bodyPr/>
          <a:lstStyle/>
          <a:p>
            <a:r>
              <a:rPr lang="en-US" dirty="0" smtClean="0"/>
              <a:t>0 – 5 Years</a:t>
            </a:r>
          </a:p>
          <a:p>
            <a:r>
              <a:rPr lang="en-US" dirty="0"/>
              <a:t>Need has been </a:t>
            </a:r>
            <a:r>
              <a:rPr lang="en-US" dirty="0" smtClean="0"/>
              <a:t>established</a:t>
            </a:r>
          </a:p>
          <a:p>
            <a:r>
              <a:rPr lang="en-US" dirty="0" smtClean="0"/>
              <a:t>Exact year of purchases may shift by a year or two</a:t>
            </a:r>
          </a:p>
          <a:p>
            <a:r>
              <a:rPr lang="en-US" dirty="0" smtClean="0"/>
              <a:t>Funding strategy determined</a:t>
            </a:r>
            <a:endParaRPr lang="en-US" dirty="0"/>
          </a:p>
        </p:txBody>
      </p:sp>
    </p:spTree>
    <p:extLst>
      <p:ext uri="{BB962C8B-B14F-4D97-AF65-F5344CB8AC3E}">
        <p14:creationId xmlns:p14="http://schemas.microsoft.com/office/powerpoint/2010/main" val="38262650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Priorities</a:t>
            </a:r>
            <a:endParaRPr lang="en-US" dirty="0"/>
          </a:p>
        </p:txBody>
      </p:sp>
      <p:sp>
        <p:nvSpPr>
          <p:cNvPr id="3" name="Content Placeholder 2"/>
          <p:cNvSpPr>
            <a:spLocks noGrp="1"/>
          </p:cNvSpPr>
          <p:nvPr>
            <p:ph idx="1"/>
          </p:nvPr>
        </p:nvSpPr>
        <p:spPr>
          <a:xfrm>
            <a:off x="1097280" y="1845734"/>
            <a:ext cx="10058400" cy="4607820"/>
          </a:xfrm>
        </p:spPr>
        <p:txBody>
          <a:bodyPr>
            <a:normAutofit/>
          </a:bodyPr>
          <a:lstStyle/>
          <a:p>
            <a:r>
              <a:rPr lang="en-US" dirty="0" smtClean="0"/>
              <a:t>This Fiscal Year</a:t>
            </a:r>
          </a:p>
          <a:p>
            <a:pPr lvl="1"/>
            <a:r>
              <a:rPr lang="en-US" dirty="0" smtClean="0"/>
              <a:t>Heart monitors, </a:t>
            </a:r>
            <a:r>
              <a:rPr lang="en-US" dirty="0" err="1" smtClean="0"/>
              <a:t>mCPR</a:t>
            </a:r>
            <a:r>
              <a:rPr lang="en-US" dirty="0" smtClean="0"/>
              <a:t> devices, gurney, and new ambulance</a:t>
            </a:r>
          </a:p>
          <a:p>
            <a:r>
              <a:rPr lang="en-US" dirty="0" smtClean="0"/>
              <a:t>An additional ambulance will need to be purchased (likely around FY 2024-25)</a:t>
            </a:r>
          </a:p>
          <a:p>
            <a:pPr lvl="1"/>
            <a:r>
              <a:rPr lang="en-US" dirty="0" smtClean="0"/>
              <a:t>This purchase will include a new gurney if it has not already been done</a:t>
            </a:r>
          </a:p>
          <a:p>
            <a:r>
              <a:rPr lang="en-US" dirty="0" smtClean="0"/>
              <a:t>Radios</a:t>
            </a:r>
          </a:p>
          <a:p>
            <a:pPr lvl="1"/>
            <a:r>
              <a:rPr lang="en-US" dirty="0" smtClean="0"/>
              <a:t>As radio systems change to P-25 we will engage with neighboring agencies to pursue a grant</a:t>
            </a:r>
          </a:p>
          <a:p>
            <a:pPr lvl="1"/>
            <a:r>
              <a:rPr lang="en-US" dirty="0" smtClean="0"/>
              <a:t>If a grant is unsuccessful, we expect the purchase will need to be made around FY 2025-26</a:t>
            </a:r>
          </a:p>
          <a:p>
            <a:r>
              <a:rPr lang="en-US" dirty="0" smtClean="0"/>
              <a:t>Staff Vehicles</a:t>
            </a:r>
          </a:p>
          <a:p>
            <a:pPr lvl="1"/>
            <a:r>
              <a:rPr lang="en-US" dirty="0" smtClean="0"/>
              <a:t>A new Duty rig will be purchased trickling down into the fleet</a:t>
            </a:r>
          </a:p>
          <a:p>
            <a:r>
              <a:rPr lang="en-US" dirty="0" smtClean="0"/>
              <a:t>All of these purchases will be made through direct spending from the Reserve Fund or successful grants</a:t>
            </a:r>
          </a:p>
          <a:p>
            <a:pPr lvl="1"/>
            <a:endParaRPr lang="en-US" dirty="0"/>
          </a:p>
        </p:txBody>
      </p:sp>
    </p:spTree>
    <p:extLst>
      <p:ext uri="{BB962C8B-B14F-4D97-AF65-F5344CB8AC3E}">
        <p14:creationId xmlns:p14="http://schemas.microsoft.com/office/powerpoint/2010/main" val="120888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Medium Term Priorities</a:t>
            </a:r>
            <a:endParaRPr lang="en-US" dirty="0"/>
          </a:p>
        </p:txBody>
      </p:sp>
      <p:sp>
        <p:nvSpPr>
          <p:cNvPr id="3" name="Content Placeholder 2"/>
          <p:cNvSpPr>
            <a:spLocks noGrp="1"/>
          </p:cNvSpPr>
          <p:nvPr>
            <p:ph idx="1"/>
          </p:nvPr>
        </p:nvSpPr>
        <p:spPr/>
        <p:txBody>
          <a:bodyPr/>
          <a:lstStyle/>
          <a:p>
            <a:r>
              <a:rPr lang="en-US" dirty="0" smtClean="0"/>
              <a:t>6-10 Years</a:t>
            </a:r>
          </a:p>
          <a:p>
            <a:r>
              <a:rPr lang="en-US" dirty="0" smtClean="0"/>
              <a:t>Plans on replacement are flexible and may change with usage and technology</a:t>
            </a:r>
          </a:p>
          <a:p>
            <a:r>
              <a:rPr lang="en-US" dirty="0" smtClean="0"/>
              <a:t>For PCFD, medium term includes the completion of our bond debt servicing in 2029</a:t>
            </a:r>
            <a:endParaRPr lang="en-US" dirty="0"/>
          </a:p>
        </p:txBody>
      </p:sp>
    </p:spTree>
    <p:extLst>
      <p:ext uri="{BB962C8B-B14F-4D97-AF65-F5344CB8AC3E}">
        <p14:creationId xmlns:p14="http://schemas.microsoft.com/office/powerpoint/2010/main" val="29858664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Medium Term Priorities</a:t>
            </a:r>
            <a:endParaRPr lang="en-US" dirty="0"/>
          </a:p>
        </p:txBody>
      </p:sp>
      <p:sp>
        <p:nvSpPr>
          <p:cNvPr id="3" name="Content Placeholder 2"/>
          <p:cNvSpPr>
            <a:spLocks noGrp="1"/>
          </p:cNvSpPr>
          <p:nvPr>
            <p:ph idx="1"/>
          </p:nvPr>
        </p:nvSpPr>
        <p:spPr>
          <a:xfrm>
            <a:off x="1097280" y="1845734"/>
            <a:ext cx="10058400" cy="4607820"/>
          </a:xfrm>
        </p:spPr>
        <p:txBody>
          <a:bodyPr>
            <a:normAutofit/>
          </a:bodyPr>
          <a:lstStyle/>
          <a:p>
            <a:r>
              <a:rPr lang="en-US" dirty="0" smtClean="0"/>
              <a:t>An additional ambulance will need to be purchased</a:t>
            </a:r>
          </a:p>
          <a:p>
            <a:r>
              <a:rPr lang="en-US" dirty="0" smtClean="0"/>
              <a:t>Some staff vehicles will be replaced</a:t>
            </a:r>
          </a:p>
          <a:p>
            <a:r>
              <a:rPr lang="en-US" dirty="0" smtClean="0"/>
              <a:t>Three significant purchases will need to be made:</a:t>
            </a:r>
          </a:p>
          <a:p>
            <a:pPr lvl="1"/>
            <a:r>
              <a:rPr lang="en-US" dirty="0" smtClean="0"/>
              <a:t>A commercial engine to replace the 2008 Crimson (used as first out at Station 90)</a:t>
            </a:r>
          </a:p>
          <a:p>
            <a:pPr lvl="1"/>
            <a:r>
              <a:rPr lang="en-US" dirty="0" smtClean="0"/>
              <a:t>The ladder truck will pass 25 years of age</a:t>
            </a:r>
          </a:p>
          <a:p>
            <a:pPr lvl="1"/>
            <a:r>
              <a:rPr lang="en-US" dirty="0" smtClean="0"/>
              <a:t>Our </a:t>
            </a:r>
            <a:r>
              <a:rPr lang="en-US" dirty="0" err="1" smtClean="0"/>
              <a:t>airpacks</a:t>
            </a:r>
            <a:r>
              <a:rPr lang="en-US" dirty="0" smtClean="0"/>
              <a:t> will need to be replaced</a:t>
            </a:r>
          </a:p>
          <a:p>
            <a:r>
              <a:rPr lang="en-US" dirty="0" smtClean="0"/>
              <a:t>In FY 2029-30 we will have completed payments on our current GO bond. A reasonable option would be to move forward with a bond to fund these purchases. At this point, I would suspect this would be around a $ 2.5M bond that could be 10 years. Although we do not know what the value of the District will be or what interest rates will be like, this could be a cost of around .10 - .15 cents per thousand for tax payers.</a:t>
            </a:r>
          </a:p>
          <a:p>
            <a:endParaRPr lang="en-US" dirty="0"/>
          </a:p>
        </p:txBody>
      </p:sp>
    </p:spTree>
    <p:extLst>
      <p:ext uri="{BB962C8B-B14F-4D97-AF65-F5344CB8AC3E}">
        <p14:creationId xmlns:p14="http://schemas.microsoft.com/office/powerpoint/2010/main" val="3918384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Term Priorities</a:t>
            </a:r>
            <a:endParaRPr lang="en-US" dirty="0"/>
          </a:p>
        </p:txBody>
      </p:sp>
      <p:sp>
        <p:nvSpPr>
          <p:cNvPr id="3" name="Content Placeholder 2"/>
          <p:cNvSpPr>
            <a:spLocks noGrp="1"/>
          </p:cNvSpPr>
          <p:nvPr>
            <p:ph idx="1"/>
          </p:nvPr>
        </p:nvSpPr>
        <p:spPr/>
        <p:txBody>
          <a:bodyPr/>
          <a:lstStyle/>
          <a:p>
            <a:r>
              <a:rPr lang="en-US" dirty="0" smtClean="0"/>
              <a:t>All of the routine replacement items will continue to happen from direct expenditures from the Fund as well as through grant applications</a:t>
            </a:r>
          </a:p>
          <a:p>
            <a:pPr lvl="1"/>
            <a:r>
              <a:rPr lang="en-US" dirty="0" smtClean="0"/>
              <a:t>Ambulances, staff vehicles, radios, heart monitors, etc.</a:t>
            </a:r>
          </a:p>
          <a:p>
            <a:r>
              <a:rPr lang="en-US" dirty="0" smtClean="0"/>
              <a:t>The next large fleet replacement would be possible to do when the previous 10 year 2029-30 bond is paid off in 2039-40. </a:t>
            </a:r>
          </a:p>
          <a:p>
            <a:pPr lvl="1"/>
            <a:r>
              <a:rPr lang="en-US" dirty="0" smtClean="0"/>
              <a:t>At that point, the fleet that was purchased in 2015 (and tenders from 2012) will be 25-28 years old.</a:t>
            </a:r>
          </a:p>
          <a:p>
            <a:pPr lvl="1"/>
            <a:r>
              <a:rPr lang="en-US" dirty="0" smtClean="0"/>
              <a:t>This includes four engines and three water tenders (it is possible that not all engines get replaced with Type 1 engines)</a:t>
            </a:r>
            <a:endParaRPr lang="en-US" dirty="0"/>
          </a:p>
        </p:txBody>
      </p:sp>
    </p:spTree>
    <p:extLst>
      <p:ext uri="{BB962C8B-B14F-4D97-AF65-F5344CB8AC3E}">
        <p14:creationId xmlns:p14="http://schemas.microsoft.com/office/powerpoint/2010/main" val="227411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752731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COVID-19 Update and Impacts </a:t>
            </a:r>
          </a:p>
        </p:txBody>
      </p:sp>
    </p:spTree>
    <p:extLst>
      <p:ext uri="{BB962C8B-B14F-4D97-AF65-F5344CB8AC3E}">
        <p14:creationId xmlns:p14="http://schemas.microsoft.com/office/powerpoint/2010/main" val="34671623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Chief’s Report</a:t>
            </a:r>
            <a:endParaRPr lang="en-US" dirty="0"/>
          </a:p>
        </p:txBody>
      </p:sp>
      <p:sp>
        <p:nvSpPr>
          <p:cNvPr id="3" name="Content Placeholder 2"/>
          <p:cNvSpPr>
            <a:spLocks noGrp="1"/>
          </p:cNvSpPr>
          <p:nvPr>
            <p:ph idx="1"/>
          </p:nvPr>
        </p:nvSpPr>
        <p:spPr/>
        <p:txBody>
          <a:bodyPr/>
          <a:lstStyle/>
          <a:p>
            <a:r>
              <a:rPr lang="en-US" dirty="0"/>
              <a:t>a) Review of certifications received in 2021 </a:t>
            </a:r>
            <a:endParaRPr lang="en-US" dirty="0" smtClean="0"/>
          </a:p>
          <a:p>
            <a:r>
              <a:rPr lang="en-US" dirty="0" smtClean="0"/>
              <a:t>b</a:t>
            </a:r>
            <a:r>
              <a:rPr lang="en-US" dirty="0"/>
              <a:t>) Holiday Party </a:t>
            </a:r>
            <a:endParaRPr lang="en-US" dirty="0" smtClean="0"/>
          </a:p>
          <a:p>
            <a:r>
              <a:rPr lang="en-US" dirty="0" smtClean="0"/>
              <a:t>c</a:t>
            </a:r>
            <a:r>
              <a:rPr lang="en-US" dirty="0"/>
              <a:t>) Fitness Improvement Team </a:t>
            </a:r>
            <a:endParaRPr lang="en-US" dirty="0" smtClean="0"/>
          </a:p>
          <a:p>
            <a:r>
              <a:rPr lang="en-US" dirty="0" smtClean="0"/>
              <a:t>d</a:t>
            </a:r>
            <a:r>
              <a:rPr lang="en-US" dirty="0"/>
              <a:t>) Upcoming academy </a:t>
            </a:r>
            <a:endParaRPr lang="en-US" dirty="0" smtClean="0"/>
          </a:p>
          <a:p>
            <a:r>
              <a:rPr lang="en-US" dirty="0" smtClean="0"/>
              <a:t>e</a:t>
            </a:r>
            <a:r>
              <a:rPr lang="en-US" dirty="0"/>
              <a:t>) Notable incidents </a:t>
            </a:r>
            <a:endParaRPr lang="en-US" dirty="0" smtClean="0"/>
          </a:p>
          <a:p>
            <a:r>
              <a:rPr lang="en-US" dirty="0" smtClean="0"/>
              <a:t>f</a:t>
            </a:r>
            <a:r>
              <a:rPr lang="en-US" dirty="0"/>
              <a:t>) Member of the month </a:t>
            </a:r>
          </a:p>
        </p:txBody>
      </p:sp>
    </p:spTree>
    <p:extLst>
      <p:ext uri="{BB962C8B-B14F-4D97-AF65-F5344CB8AC3E}">
        <p14:creationId xmlns:p14="http://schemas.microsoft.com/office/powerpoint/2010/main" val="31935374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1043354" y="1476987"/>
            <a:ext cx="10058400" cy="4022725"/>
          </a:xfrm>
        </p:spPr>
        <p:txBody>
          <a:bodyPr/>
          <a:lstStyle/>
          <a:p>
            <a:r>
              <a:rPr lang="en-US" b="1" dirty="0"/>
              <a:t>TOPICS FOLLOWING THE PREPARATION OF THE AGENDA </a:t>
            </a:r>
            <a:endParaRPr lang="en-US" b="1" dirty="0" smtClean="0"/>
          </a:p>
          <a:p>
            <a:r>
              <a:rPr lang="en-US" b="1" dirty="0" smtClean="0"/>
              <a:t>PUBLIC </a:t>
            </a:r>
            <a:r>
              <a:rPr lang="en-US" b="1" dirty="0"/>
              <a:t>COMMENTS </a:t>
            </a:r>
            <a:r>
              <a:rPr lang="en-US" dirty="0" smtClean="0"/>
              <a:t>(please raise your hand or take yourself off mute)</a:t>
            </a:r>
          </a:p>
          <a:p>
            <a:r>
              <a:rPr lang="en-US" b="1" dirty="0" smtClean="0"/>
              <a:t>BOARD </a:t>
            </a:r>
            <a:r>
              <a:rPr lang="en-US" b="1" dirty="0"/>
              <a:t>MEMBER COMMENTS </a:t>
            </a:r>
            <a:endParaRPr lang="en-US" b="1" dirty="0" smtClean="0"/>
          </a:p>
          <a:p>
            <a:r>
              <a:rPr lang="en-US" b="1" dirty="0" smtClean="0"/>
              <a:t>EXECUTIVE </a:t>
            </a:r>
            <a:r>
              <a:rPr lang="en-US" b="1" dirty="0"/>
              <a:t>SESSION: </a:t>
            </a:r>
            <a:r>
              <a:rPr lang="en-US" dirty="0"/>
              <a:t>According to ORS 192.660 If necessitated by business. None Anticipated. </a:t>
            </a:r>
            <a:endParaRPr lang="en-US" dirty="0" smtClean="0"/>
          </a:p>
          <a:p>
            <a:r>
              <a:rPr lang="en-US" b="1" dirty="0" smtClean="0"/>
              <a:t>ADJOURNMENT</a:t>
            </a:r>
            <a:endParaRPr lang="en-US" b="1" dirty="0"/>
          </a:p>
        </p:txBody>
      </p:sp>
    </p:spTree>
    <p:extLst>
      <p:ext uri="{BB962C8B-B14F-4D97-AF65-F5344CB8AC3E}">
        <p14:creationId xmlns:p14="http://schemas.microsoft.com/office/powerpoint/2010/main" val="3461741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Since Saturday</a:t>
            </a:r>
            <a:endParaRPr lang="en-US" dirty="0"/>
          </a:p>
        </p:txBody>
      </p:sp>
      <p:sp>
        <p:nvSpPr>
          <p:cNvPr id="3" name="Content Placeholder 2"/>
          <p:cNvSpPr>
            <a:spLocks noGrp="1"/>
          </p:cNvSpPr>
          <p:nvPr>
            <p:ph idx="1"/>
          </p:nvPr>
        </p:nvSpPr>
        <p:spPr>
          <a:xfrm>
            <a:off x="1097280" y="1845733"/>
            <a:ext cx="10058400" cy="4405597"/>
          </a:xfrm>
        </p:spPr>
        <p:txBody>
          <a:bodyPr/>
          <a:lstStyle/>
          <a:p>
            <a:r>
              <a:rPr lang="en-US" dirty="0" smtClean="0"/>
              <a:t>Both weekend actives at the station had at least one individual who became symptomatic and tested positive for COVID</a:t>
            </a:r>
          </a:p>
          <a:p>
            <a:r>
              <a:rPr lang="en-US" dirty="0" smtClean="0"/>
              <a:t>Multiple volunteers who themselves or families are ill</a:t>
            </a:r>
          </a:p>
          <a:p>
            <a:r>
              <a:rPr lang="en-US" dirty="0" smtClean="0"/>
              <a:t>Three out of the four chief officers have had fevers above 100 degrees</a:t>
            </a:r>
          </a:p>
          <a:p>
            <a:r>
              <a:rPr lang="en-US" dirty="0" smtClean="0"/>
              <a:t>Two line-staff are returning from COVID leave and now three are symptomatic and positive and are on leave</a:t>
            </a:r>
          </a:p>
          <a:p>
            <a:r>
              <a:rPr lang="en-US" dirty="0" smtClean="0"/>
              <a:t>Had one volunteer hospitalized for nearly a week (was hopeful to get out today)</a:t>
            </a:r>
          </a:p>
          <a:p>
            <a:r>
              <a:rPr lang="en-US" dirty="0" smtClean="0"/>
              <a:t>Decided to shut down all in person non-response related activities for this week</a:t>
            </a:r>
          </a:p>
          <a:p>
            <a:r>
              <a:rPr lang="en-US" dirty="0" smtClean="0"/>
              <a:t>This was a result of the immediate impacts on our agency</a:t>
            </a:r>
          </a:p>
          <a:p>
            <a:r>
              <a:rPr lang="en-US" dirty="0" smtClean="0"/>
              <a:t>Will move forward with a drill Saturday dependent upon negative testing</a:t>
            </a:r>
            <a:endParaRPr lang="en-US" dirty="0"/>
          </a:p>
        </p:txBody>
      </p:sp>
    </p:spTree>
    <p:extLst>
      <p:ext uri="{BB962C8B-B14F-4D97-AF65-F5344CB8AC3E}">
        <p14:creationId xmlns:p14="http://schemas.microsoft.com/office/powerpoint/2010/main" val="4130110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New SOG on Workplace Exclusion</a:t>
            </a:r>
            <a:endParaRPr lang="en-US" b="1" dirty="0"/>
          </a:p>
        </p:txBody>
      </p:sp>
      <p:sp>
        <p:nvSpPr>
          <p:cNvPr id="3" name="Content Placeholder 2"/>
          <p:cNvSpPr>
            <a:spLocks noGrp="1"/>
          </p:cNvSpPr>
          <p:nvPr>
            <p:ph idx="1"/>
          </p:nvPr>
        </p:nvSpPr>
        <p:spPr/>
        <p:txBody>
          <a:bodyPr/>
          <a:lstStyle/>
          <a:p>
            <a:r>
              <a:rPr lang="en-US" dirty="0"/>
              <a:t>The CDC has provided a continuum of options for work exclusion for healthcare providers. The continuum was created in acknowledgement that agencies (hospitals, care homes, EMS, </a:t>
            </a:r>
            <a:r>
              <a:rPr lang="en-US" dirty="0" err="1"/>
              <a:t>etc</a:t>
            </a:r>
            <a:r>
              <a:rPr lang="en-US" dirty="0"/>
              <a:t>) must continue to function even in a times of widespread sickness. The steps include conventional, contingency, and crisis response. The expectation is that the strategies are used and considered sequentially (implementing contingency strategies before crisis strategies). The District has adopted the CDC guidance to provide a framework for our work and response exclusions. </a:t>
            </a:r>
            <a:endParaRPr lang="en-US" dirty="0" smtClean="0"/>
          </a:p>
          <a:p>
            <a:endParaRPr lang="en-US" dirty="0"/>
          </a:p>
          <a:p>
            <a:r>
              <a:rPr lang="en-US" dirty="0"/>
              <a:t>https://www.cdc.gov/coronavirus/2019-ncov/hcp/mitigating-staff-shortages.html</a:t>
            </a:r>
          </a:p>
        </p:txBody>
      </p:sp>
    </p:spTree>
    <p:extLst>
      <p:ext uri="{BB962C8B-B14F-4D97-AF65-F5344CB8AC3E}">
        <p14:creationId xmlns:p14="http://schemas.microsoft.com/office/powerpoint/2010/main" val="58211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WORKPLACE RESTRICTIONS:</a:t>
            </a:r>
            <a:endParaRPr lang="en-US" dirty="0"/>
          </a:p>
        </p:txBody>
      </p:sp>
      <p:sp>
        <p:nvSpPr>
          <p:cNvPr id="3" name="Content Placeholder 2"/>
          <p:cNvSpPr>
            <a:spLocks noGrp="1"/>
          </p:cNvSpPr>
          <p:nvPr>
            <p:ph idx="1"/>
          </p:nvPr>
        </p:nvSpPr>
        <p:spPr>
          <a:xfrm>
            <a:off x="1097280" y="1608342"/>
            <a:ext cx="10058400" cy="4783666"/>
          </a:xfrm>
        </p:spPr>
        <p:txBody>
          <a:bodyPr>
            <a:noAutofit/>
          </a:bodyPr>
          <a:lstStyle/>
          <a:p>
            <a:pPr>
              <a:lnSpc>
                <a:spcPct val="120000"/>
              </a:lnSpc>
              <a:spcBef>
                <a:spcPts val="0"/>
              </a:spcBef>
              <a:spcAft>
                <a:spcPts val="0"/>
              </a:spcAft>
              <a:buFont typeface="Wingdings" panose="05000000000000000000" pitchFamily="2" charset="2"/>
              <a:buChar char="§"/>
            </a:pPr>
            <a:r>
              <a:rPr lang="en-US" sz="1800" dirty="0" smtClean="0"/>
              <a:t>CONVENTIONAL</a:t>
            </a:r>
          </a:p>
          <a:p>
            <a:pPr lvl="1">
              <a:lnSpc>
                <a:spcPct val="120000"/>
              </a:lnSpc>
              <a:spcBef>
                <a:spcPts val="0"/>
              </a:spcBef>
              <a:spcAft>
                <a:spcPts val="0"/>
              </a:spcAft>
              <a:buFont typeface="Wingdings" panose="05000000000000000000" pitchFamily="2" charset="2"/>
              <a:buChar char="§"/>
            </a:pPr>
            <a:r>
              <a:rPr lang="en-US" sz="1600" dirty="0" smtClean="0"/>
              <a:t>With </a:t>
            </a:r>
            <a:r>
              <a:rPr lang="en-US" sz="1600" dirty="0"/>
              <a:t>positive COVID-19 </a:t>
            </a:r>
            <a:r>
              <a:rPr lang="en-US" sz="1600" dirty="0" smtClean="0"/>
              <a:t>test:</a:t>
            </a:r>
          </a:p>
          <a:p>
            <a:pPr lvl="2">
              <a:lnSpc>
                <a:spcPct val="120000"/>
              </a:lnSpc>
              <a:spcBef>
                <a:spcPts val="0"/>
              </a:spcBef>
              <a:spcAft>
                <a:spcPts val="0"/>
              </a:spcAft>
              <a:buFont typeface="Wingdings" panose="05000000000000000000" pitchFamily="2" charset="2"/>
              <a:buChar char="§"/>
            </a:pPr>
            <a:r>
              <a:rPr lang="en-US" sz="1200" dirty="0" smtClean="0"/>
              <a:t>Boosted </a:t>
            </a:r>
            <a:r>
              <a:rPr lang="en-US" sz="1200" dirty="0"/>
              <a:t>and no boosted: May return 10 days after initial positive test or onset of symptoms (if asymptomatic, mild, or improving </a:t>
            </a:r>
            <a:r>
              <a:rPr lang="en-US" sz="1200" dirty="0" smtClean="0"/>
              <a:t>symptoms)</a:t>
            </a:r>
          </a:p>
          <a:p>
            <a:pPr lvl="1">
              <a:lnSpc>
                <a:spcPct val="120000"/>
              </a:lnSpc>
              <a:spcBef>
                <a:spcPts val="0"/>
              </a:spcBef>
              <a:spcAft>
                <a:spcPts val="0"/>
              </a:spcAft>
              <a:buFont typeface="Wingdings" panose="05000000000000000000" pitchFamily="2" charset="2"/>
              <a:buChar char="§"/>
            </a:pPr>
            <a:r>
              <a:rPr lang="en-US" sz="1600" dirty="0" smtClean="0"/>
              <a:t>Exposure </a:t>
            </a:r>
            <a:r>
              <a:rPr lang="en-US" sz="1600" dirty="0"/>
              <a:t>to COVID-19 with no </a:t>
            </a:r>
            <a:r>
              <a:rPr lang="en-US" sz="1600" dirty="0" smtClean="0"/>
              <a:t>symptoms:</a:t>
            </a:r>
          </a:p>
          <a:p>
            <a:pPr lvl="2">
              <a:lnSpc>
                <a:spcPct val="120000"/>
              </a:lnSpc>
              <a:spcBef>
                <a:spcPts val="0"/>
              </a:spcBef>
              <a:spcAft>
                <a:spcPts val="0"/>
              </a:spcAft>
              <a:buFont typeface="Wingdings" panose="05000000000000000000" pitchFamily="2" charset="2"/>
              <a:buChar char="§"/>
            </a:pPr>
            <a:r>
              <a:rPr lang="en-US" sz="1200" dirty="0" smtClean="0"/>
              <a:t>Boosted</a:t>
            </a:r>
            <a:r>
              <a:rPr lang="en-US" sz="1200" dirty="0"/>
              <a:t>: No work restrictions. Try and provide test at day 2, &amp; </a:t>
            </a:r>
            <a:r>
              <a:rPr lang="en-US" sz="1200" dirty="0" smtClean="0"/>
              <a:t>5-7</a:t>
            </a:r>
          </a:p>
          <a:p>
            <a:pPr lvl="2">
              <a:lnSpc>
                <a:spcPct val="120000"/>
              </a:lnSpc>
              <a:spcBef>
                <a:spcPts val="0"/>
              </a:spcBef>
              <a:spcAft>
                <a:spcPts val="0"/>
              </a:spcAft>
              <a:buFont typeface="Wingdings" panose="05000000000000000000" pitchFamily="2" charset="2"/>
              <a:buChar char="§"/>
            </a:pPr>
            <a:r>
              <a:rPr lang="en-US" sz="1200" dirty="0" smtClean="0"/>
              <a:t>Not </a:t>
            </a:r>
            <a:r>
              <a:rPr lang="en-US" sz="1200" dirty="0"/>
              <a:t>boosted: 10 days work restriction, or 7 days with negative </a:t>
            </a:r>
            <a:r>
              <a:rPr lang="en-US" sz="1200" dirty="0" smtClean="0"/>
              <a:t>test</a:t>
            </a:r>
          </a:p>
          <a:p>
            <a:pPr>
              <a:lnSpc>
                <a:spcPct val="120000"/>
              </a:lnSpc>
              <a:spcBef>
                <a:spcPts val="0"/>
              </a:spcBef>
              <a:spcAft>
                <a:spcPts val="0"/>
              </a:spcAft>
              <a:buFont typeface="Wingdings" panose="05000000000000000000" pitchFamily="2" charset="2"/>
              <a:buChar char="§"/>
            </a:pPr>
            <a:r>
              <a:rPr lang="en-US" sz="1800" dirty="0" smtClean="0"/>
              <a:t>CONTIGENCY</a:t>
            </a:r>
          </a:p>
          <a:p>
            <a:pPr lvl="1">
              <a:lnSpc>
                <a:spcPct val="120000"/>
              </a:lnSpc>
              <a:spcBef>
                <a:spcPts val="0"/>
              </a:spcBef>
              <a:spcAft>
                <a:spcPts val="0"/>
              </a:spcAft>
              <a:buFont typeface="Wingdings" panose="05000000000000000000" pitchFamily="2" charset="2"/>
              <a:buChar char="§"/>
            </a:pPr>
            <a:r>
              <a:rPr lang="en-US" sz="1600" dirty="0" smtClean="0"/>
              <a:t>With </a:t>
            </a:r>
            <a:r>
              <a:rPr lang="en-US" sz="1600" dirty="0"/>
              <a:t>positive COVID-19 </a:t>
            </a:r>
            <a:r>
              <a:rPr lang="en-US" sz="1600" dirty="0" smtClean="0"/>
              <a:t>test:</a:t>
            </a:r>
          </a:p>
          <a:p>
            <a:pPr lvl="2">
              <a:lnSpc>
                <a:spcPct val="120000"/>
              </a:lnSpc>
              <a:spcBef>
                <a:spcPts val="0"/>
              </a:spcBef>
              <a:spcAft>
                <a:spcPts val="0"/>
              </a:spcAft>
              <a:buFont typeface="Wingdings" panose="05000000000000000000" pitchFamily="2" charset="2"/>
              <a:buChar char="§"/>
            </a:pPr>
            <a:r>
              <a:rPr lang="en-US" sz="1200" dirty="0" smtClean="0"/>
              <a:t>Boosted </a:t>
            </a:r>
            <a:r>
              <a:rPr lang="en-US" sz="1200" dirty="0"/>
              <a:t>and no boosted: May return 5 days after initial positive test or onset of symptoms (if asymptomatic, mild, or improving </a:t>
            </a:r>
            <a:r>
              <a:rPr lang="en-US" sz="1200" dirty="0" smtClean="0"/>
              <a:t>symptoms)</a:t>
            </a:r>
          </a:p>
          <a:p>
            <a:pPr lvl="1">
              <a:lnSpc>
                <a:spcPct val="120000"/>
              </a:lnSpc>
              <a:spcBef>
                <a:spcPts val="0"/>
              </a:spcBef>
              <a:spcAft>
                <a:spcPts val="0"/>
              </a:spcAft>
              <a:buFont typeface="Wingdings" panose="05000000000000000000" pitchFamily="2" charset="2"/>
              <a:buChar char="§"/>
            </a:pPr>
            <a:r>
              <a:rPr lang="en-US" sz="1600" dirty="0" smtClean="0"/>
              <a:t>Exposure </a:t>
            </a:r>
            <a:r>
              <a:rPr lang="en-US" sz="1600" dirty="0"/>
              <a:t>to COVID-19 with no </a:t>
            </a:r>
            <a:r>
              <a:rPr lang="en-US" sz="1600" dirty="0" smtClean="0"/>
              <a:t>symptoms:</a:t>
            </a:r>
          </a:p>
          <a:p>
            <a:pPr lvl="2">
              <a:lnSpc>
                <a:spcPct val="120000"/>
              </a:lnSpc>
              <a:spcBef>
                <a:spcPts val="0"/>
              </a:spcBef>
              <a:spcAft>
                <a:spcPts val="0"/>
              </a:spcAft>
              <a:buFont typeface="Wingdings" panose="05000000000000000000" pitchFamily="2" charset="2"/>
              <a:buChar char="§"/>
            </a:pPr>
            <a:r>
              <a:rPr lang="en-US" sz="1200" dirty="0" smtClean="0"/>
              <a:t>Boosted</a:t>
            </a:r>
            <a:r>
              <a:rPr lang="en-US" sz="1200" dirty="0"/>
              <a:t>: No work </a:t>
            </a:r>
            <a:r>
              <a:rPr lang="en-US" sz="1200" dirty="0" smtClean="0"/>
              <a:t>restrictions</a:t>
            </a:r>
          </a:p>
          <a:p>
            <a:pPr lvl="2">
              <a:lnSpc>
                <a:spcPct val="120000"/>
              </a:lnSpc>
              <a:spcBef>
                <a:spcPts val="0"/>
              </a:spcBef>
              <a:spcAft>
                <a:spcPts val="0"/>
              </a:spcAft>
              <a:buFont typeface="Wingdings" panose="05000000000000000000" pitchFamily="2" charset="2"/>
              <a:buChar char="§"/>
            </a:pPr>
            <a:r>
              <a:rPr lang="en-US" sz="1200" dirty="0" smtClean="0"/>
              <a:t>Not </a:t>
            </a:r>
            <a:r>
              <a:rPr lang="en-US" sz="1200" dirty="0"/>
              <a:t>boosted: No work restrictions, test if possible on days 1, 2, 3, &amp; </a:t>
            </a:r>
            <a:r>
              <a:rPr lang="en-US" sz="1200" dirty="0" smtClean="0"/>
              <a:t>5-7</a:t>
            </a:r>
          </a:p>
          <a:p>
            <a:pPr>
              <a:lnSpc>
                <a:spcPct val="120000"/>
              </a:lnSpc>
              <a:spcBef>
                <a:spcPts val="0"/>
              </a:spcBef>
              <a:spcAft>
                <a:spcPts val="0"/>
              </a:spcAft>
              <a:buFont typeface="Wingdings" panose="05000000000000000000" pitchFamily="2" charset="2"/>
              <a:buChar char="§"/>
            </a:pPr>
            <a:r>
              <a:rPr lang="en-US" sz="1800" dirty="0" smtClean="0"/>
              <a:t>CRISIS</a:t>
            </a:r>
          </a:p>
          <a:p>
            <a:pPr lvl="1">
              <a:lnSpc>
                <a:spcPct val="120000"/>
              </a:lnSpc>
              <a:spcBef>
                <a:spcPts val="0"/>
              </a:spcBef>
              <a:spcAft>
                <a:spcPts val="0"/>
              </a:spcAft>
              <a:buFont typeface="Wingdings" panose="05000000000000000000" pitchFamily="2" charset="2"/>
              <a:buChar char="§"/>
            </a:pPr>
            <a:r>
              <a:rPr lang="en-US" sz="1600" dirty="0" smtClean="0"/>
              <a:t>With </a:t>
            </a:r>
            <a:r>
              <a:rPr lang="en-US" sz="1600" dirty="0"/>
              <a:t>positive COVID-19 </a:t>
            </a:r>
            <a:r>
              <a:rPr lang="en-US" sz="1600" dirty="0" smtClean="0"/>
              <a:t>test:</a:t>
            </a:r>
          </a:p>
          <a:p>
            <a:pPr lvl="2">
              <a:lnSpc>
                <a:spcPct val="120000"/>
              </a:lnSpc>
              <a:spcBef>
                <a:spcPts val="0"/>
              </a:spcBef>
              <a:spcAft>
                <a:spcPts val="0"/>
              </a:spcAft>
              <a:buFont typeface="Wingdings" panose="05000000000000000000" pitchFamily="2" charset="2"/>
              <a:buChar char="§"/>
            </a:pPr>
            <a:r>
              <a:rPr lang="en-US" sz="1200" dirty="0" smtClean="0"/>
              <a:t>Boosted </a:t>
            </a:r>
            <a:r>
              <a:rPr lang="en-US" sz="1200" dirty="0"/>
              <a:t>and no boosted: No work restrictions if asymptomatic or only mildly </a:t>
            </a:r>
            <a:r>
              <a:rPr lang="en-US" sz="1200" dirty="0" smtClean="0"/>
              <a:t>symptomatic</a:t>
            </a:r>
          </a:p>
          <a:p>
            <a:pPr lvl="1">
              <a:lnSpc>
                <a:spcPct val="120000"/>
              </a:lnSpc>
              <a:spcBef>
                <a:spcPts val="0"/>
              </a:spcBef>
              <a:spcAft>
                <a:spcPts val="0"/>
              </a:spcAft>
              <a:buFont typeface="Wingdings" panose="05000000000000000000" pitchFamily="2" charset="2"/>
              <a:buChar char="§"/>
            </a:pPr>
            <a:r>
              <a:rPr lang="en-US" sz="1600" dirty="0" smtClean="0"/>
              <a:t>Exposure </a:t>
            </a:r>
            <a:r>
              <a:rPr lang="en-US" sz="1600" dirty="0"/>
              <a:t>to COVID-19 with no </a:t>
            </a:r>
            <a:r>
              <a:rPr lang="en-US" sz="1600" dirty="0" smtClean="0"/>
              <a:t>symptoms:</a:t>
            </a:r>
          </a:p>
          <a:p>
            <a:pPr lvl="2">
              <a:lnSpc>
                <a:spcPct val="120000"/>
              </a:lnSpc>
              <a:spcBef>
                <a:spcPts val="0"/>
              </a:spcBef>
              <a:spcAft>
                <a:spcPts val="0"/>
              </a:spcAft>
              <a:buFont typeface="Wingdings" panose="05000000000000000000" pitchFamily="2" charset="2"/>
              <a:buChar char="§"/>
            </a:pPr>
            <a:r>
              <a:rPr lang="en-US" sz="1200" dirty="0" smtClean="0"/>
              <a:t>Boosted</a:t>
            </a:r>
            <a:r>
              <a:rPr lang="en-US" sz="1200" dirty="0"/>
              <a:t>: No work </a:t>
            </a:r>
            <a:r>
              <a:rPr lang="en-US" sz="1200" dirty="0" smtClean="0"/>
              <a:t>restrictions</a:t>
            </a:r>
          </a:p>
          <a:p>
            <a:pPr lvl="2">
              <a:lnSpc>
                <a:spcPct val="120000"/>
              </a:lnSpc>
              <a:spcBef>
                <a:spcPts val="0"/>
              </a:spcBef>
              <a:spcAft>
                <a:spcPts val="0"/>
              </a:spcAft>
              <a:buFont typeface="Wingdings" panose="05000000000000000000" pitchFamily="2" charset="2"/>
              <a:buChar char="§"/>
            </a:pPr>
            <a:r>
              <a:rPr lang="en-US" sz="1200" dirty="0" smtClean="0"/>
              <a:t>Not </a:t>
            </a:r>
            <a:r>
              <a:rPr lang="en-US" sz="1200" dirty="0"/>
              <a:t>boosted: No work </a:t>
            </a:r>
            <a:r>
              <a:rPr lang="en-US" sz="1200" dirty="0" smtClean="0"/>
              <a:t>restrictions</a:t>
            </a:r>
            <a:endParaRPr lang="en-US" sz="1200" dirty="0"/>
          </a:p>
        </p:txBody>
      </p:sp>
    </p:spTree>
    <p:extLst>
      <p:ext uri="{BB962C8B-B14F-4D97-AF65-F5344CB8AC3E}">
        <p14:creationId xmlns:p14="http://schemas.microsoft.com/office/powerpoint/2010/main" val="193295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6" end="16"/>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RETURNING TO WORK OR RESPONSE</a:t>
            </a:r>
            <a:r>
              <a:rPr lang="en-US" b="1" dirty="0" smtClean="0"/>
              <a:t>:</a:t>
            </a:r>
            <a:endParaRPr lang="en-US" b="1" dirty="0"/>
          </a:p>
        </p:txBody>
      </p:sp>
      <p:sp>
        <p:nvSpPr>
          <p:cNvPr id="3" name="Content Placeholder 2"/>
          <p:cNvSpPr>
            <a:spLocks noGrp="1"/>
          </p:cNvSpPr>
          <p:nvPr>
            <p:ph idx="1"/>
          </p:nvPr>
        </p:nvSpPr>
        <p:spPr/>
        <p:txBody>
          <a:bodyPr/>
          <a:lstStyle/>
          <a:p>
            <a:r>
              <a:rPr lang="en-US" dirty="0" smtClean="0"/>
              <a:t>Once the outlined time requirements have been met, an individual must be at least 24 hours without a fever (100.0) without the use of fever-reducing medications and must have improving symptoms.</a:t>
            </a:r>
            <a:endParaRPr lang="en-US" dirty="0"/>
          </a:p>
          <a:p>
            <a:r>
              <a:rPr lang="en-US" dirty="0"/>
              <a:t>When returning to work or response, anyone who has been away due to exposure must wear an N95 or KN95 at all times (except when sleeping or eating) for 10 days following their initial symptoms or positive test. </a:t>
            </a:r>
          </a:p>
          <a:p>
            <a:endParaRPr lang="en-US" dirty="0"/>
          </a:p>
        </p:txBody>
      </p:sp>
    </p:spTree>
    <p:extLst>
      <p:ext uri="{BB962C8B-B14F-4D97-AF65-F5344CB8AC3E}">
        <p14:creationId xmlns:p14="http://schemas.microsoft.com/office/powerpoint/2010/main" val="271005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Notes:</a:t>
            </a:r>
            <a:endParaRPr lang="en-US" b="1" dirty="0"/>
          </a:p>
        </p:txBody>
      </p:sp>
      <p:sp>
        <p:nvSpPr>
          <p:cNvPr id="3" name="Content Placeholder 2"/>
          <p:cNvSpPr>
            <a:spLocks noGrp="1"/>
          </p:cNvSpPr>
          <p:nvPr>
            <p:ph idx="1"/>
          </p:nvPr>
        </p:nvSpPr>
        <p:spPr/>
        <p:txBody>
          <a:bodyPr/>
          <a:lstStyle/>
          <a:p>
            <a:r>
              <a:rPr lang="en-US" dirty="0"/>
              <a:t>*The day of a positive test or symptom onset is considered day 0</a:t>
            </a:r>
            <a:r>
              <a:rPr lang="en-US" dirty="0" smtClean="0"/>
              <a:t>.</a:t>
            </a:r>
          </a:p>
          <a:p>
            <a:endParaRPr lang="en-US" dirty="0"/>
          </a:p>
          <a:p>
            <a:r>
              <a:rPr lang="en-US" dirty="0"/>
              <a:t>**Negative COVID tests are not necessary. According to the CDC, “Patients who have recovered from COVID-19 can continue to have detectable SARS-CoV-2 RNA in upper respiratory specimens for up to 3 months after illness onset. However, replication-competent virus has not been reliably recovered and infectiousness is unlikely</a:t>
            </a:r>
            <a:r>
              <a:rPr lang="en-US" dirty="0" smtClean="0"/>
              <a:t>.”</a:t>
            </a:r>
          </a:p>
          <a:p>
            <a:endParaRPr lang="en-US" dirty="0"/>
          </a:p>
          <a:p>
            <a:r>
              <a:rPr lang="en-US" dirty="0" smtClean="0"/>
              <a:t>***A person who has tested positive within the past 90 days will be considered to be “vaccinated” for the sake of workplace exclusion.</a:t>
            </a:r>
            <a:endParaRPr lang="en-US" dirty="0"/>
          </a:p>
          <a:p>
            <a:endParaRPr lang="en-US" dirty="0"/>
          </a:p>
        </p:txBody>
      </p:sp>
    </p:spTree>
    <p:extLst>
      <p:ext uri="{BB962C8B-B14F-4D97-AF65-F5344CB8AC3E}">
        <p14:creationId xmlns:p14="http://schemas.microsoft.com/office/powerpoint/2010/main" val="3250461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100</TotalTime>
  <Words>2888</Words>
  <Application>Microsoft Office PowerPoint</Application>
  <PresentationFormat>Widescreen</PresentationFormat>
  <Paragraphs>265</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Wingdings</vt:lpstr>
      <vt:lpstr>Retrospect</vt:lpstr>
      <vt:lpstr>Polk County  Fire District No.1  Board Meeting</vt:lpstr>
      <vt:lpstr>PowerPoint Presentation</vt:lpstr>
      <vt:lpstr>Unfinished Business</vt:lpstr>
      <vt:lpstr>COVID-19 Update and Impacts </vt:lpstr>
      <vt:lpstr>Since Saturday</vt:lpstr>
      <vt:lpstr>New SOG on Workplace Exclusion</vt:lpstr>
      <vt:lpstr>WORKPLACE RESTRICTIONS:</vt:lpstr>
      <vt:lpstr>RETURNING TO WORK OR RESPONSE:</vt:lpstr>
      <vt:lpstr>Notes:</vt:lpstr>
      <vt:lpstr>Unfinished Business</vt:lpstr>
      <vt:lpstr>ODF Boundary Change</vt:lpstr>
      <vt:lpstr>Unfinished Business</vt:lpstr>
      <vt:lpstr>PowerPoint Presentation</vt:lpstr>
      <vt:lpstr>PowerPoint Presentation</vt:lpstr>
      <vt:lpstr>Ambulance Rate Increase  (Resolution 2022-21)</vt:lpstr>
      <vt:lpstr>New Business</vt:lpstr>
      <vt:lpstr>Station 90 Window Replacements  (Budget Item 7090r)</vt:lpstr>
      <vt:lpstr>New Business</vt:lpstr>
      <vt:lpstr>Purchase of new EZ Load Gurney  (Budget Item E-7058) </vt:lpstr>
      <vt:lpstr>New Business</vt:lpstr>
      <vt:lpstr>Purchase of new Cardiac Monitors  (Budget Item E-7089) </vt:lpstr>
      <vt:lpstr>New Business</vt:lpstr>
      <vt:lpstr>Purchase of new mCPR Devices  (Budget Item E-7090) </vt:lpstr>
      <vt:lpstr>New Business</vt:lpstr>
      <vt:lpstr>Purchase of new Ambulance  (Budget Item E-7056) </vt:lpstr>
      <vt:lpstr>Purchase of new Ambulance  (Budget Item E-7056) </vt:lpstr>
      <vt:lpstr>Purchase of new Ambulance  (Budget Item E-7056) </vt:lpstr>
      <vt:lpstr>New Business</vt:lpstr>
      <vt:lpstr>TOPICS</vt:lpstr>
      <vt:lpstr>Items Purchased through the  Reserve Fund</vt:lpstr>
      <vt:lpstr>Items Purchased through the  Reserve Fund (cont)</vt:lpstr>
      <vt:lpstr>History of Purchases –  Current age of Fleet</vt:lpstr>
      <vt:lpstr>History of Purchases –  Current age of Fleet</vt:lpstr>
      <vt:lpstr>Short Term Priorities</vt:lpstr>
      <vt:lpstr>Short Term Priorities</vt:lpstr>
      <vt:lpstr>Medium Term Priorities</vt:lpstr>
      <vt:lpstr>Medium Term Priorities</vt:lpstr>
      <vt:lpstr>Long Term Priorities</vt:lpstr>
      <vt:lpstr>Questions</vt:lpstr>
      <vt:lpstr>Chief’s Report</vt:lpstr>
      <vt:lpstr>PowerPoint Presentation</vt:lpstr>
    </vt:vector>
  </TitlesOfParts>
  <Company>PolkFireDistrict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Polk County  Fire District No.1  Board Meeting</dc:title>
  <dc:creator>Ben</dc:creator>
  <cp:lastModifiedBy>Ben</cp:lastModifiedBy>
  <cp:revision>4</cp:revision>
  <dcterms:created xsi:type="dcterms:W3CDTF">2022-01-13T21:30:43Z</dcterms:created>
  <dcterms:modified xsi:type="dcterms:W3CDTF">2022-01-14T00:29:21Z</dcterms:modified>
</cp:coreProperties>
</file>